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8"/>
  </p:handoutMasterIdLst>
  <p:sldIdLst>
    <p:sldId id="256" r:id="rId2"/>
    <p:sldId id="257" r:id="rId3"/>
    <p:sldId id="258" r:id="rId4"/>
    <p:sldId id="259" r:id="rId5"/>
    <p:sldId id="336" r:id="rId6"/>
    <p:sldId id="340" r:id="rId7"/>
    <p:sldId id="324" r:id="rId8"/>
    <p:sldId id="392" r:id="rId9"/>
    <p:sldId id="393" r:id="rId10"/>
    <p:sldId id="333" r:id="rId11"/>
    <p:sldId id="394" r:id="rId12"/>
    <p:sldId id="395" r:id="rId13"/>
    <p:sldId id="334" r:id="rId14"/>
    <p:sldId id="396" r:id="rId15"/>
    <p:sldId id="332" r:id="rId16"/>
    <p:sldId id="331" r:id="rId17"/>
    <p:sldId id="397" r:id="rId18"/>
    <p:sldId id="329" r:id="rId19"/>
    <p:sldId id="335" r:id="rId20"/>
    <p:sldId id="337" r:id="rId21"/>
    <p:sldId id="338" r:id="rId22"/>
    <p:sldId id="339" r:id="rId23"/>
    <p:sldId id="341" r:id="rId24"/>
    <p:sldId id="343" r:id="rId25"/>
    <p:sldId id="344" r:id="rId26"/>
    <p:sldId id="348" r:id="rId27"/>
    <p:sldId id="398" r:id="rId28"/>
    <p:sldId id="345" r:id="rId29"/>
    <p:sldId id="399" r:id="rId30"/>
    <p:sldId id="346" r:id="rId31"/>
    <p:sldId id="347" r:id="rId32"/>
    <p:sldId id="342" r:id="rId33"/>
    <p:sldId id="350" r:id="rId34"/>
    <p:sldId id="351" r:id="rId35"/>
    <p:sldId id="353" r:id="rId36"/>
    <p:sldId id="401" r:id="rId37"/>
    <p:sldId id="400" r:id="rId38"/>
    <p:sldId id="306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261" r:id="rId47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AAB5"/>
    <a:srgbClr val="C9D0AB"/>
    <a:srgbClr val="CF836F"/>
    <a:srgbClr val="FBF0E2"/>
    <a:srgbClr val="FCF7F0"/>
    <a:srgbClr val="2F574D"/>
    <a:srgbClr val="F0D9C4"/>
    <a:srgbClr val="F2B19B"/>
    <a:srgbClr val="F2B29C"/>
    <a:srgbClr val="6538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1" autoAdjust="0"/>
    <p:restoredTop sz="96976" autoAdjust="0"/>
  </p:normalViewPr>
  <p:slideViewPr>
    <p:cSldViewPr snapToGrid="0">
      <p:cViewPr varScale="1">
        <p:scale>
          <a:sx n="72" d="100"/>
          <a:sy n="72" d="100"/>
        </p:scale>
        <p:origin x="81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28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EF121C9-8815-401E-21EC-21D0614466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400D69-C414-FACC-5562-83E6C9B67D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3AD84-B699-45C4-B0D8-565BD277455C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22BF6-89E7-90EB-5A52-F6DE35ADD2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C84A03-7034-CF6B-CB42-97B4B47DAD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691A2-F4CC-4A90-91EE-A44580A6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809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메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도끼이(가) 표시된 사진&#10;&#10;자동 생성된 설명">
            <a:extLst>
              <a:ext uri="{FF2B5EF4-FFF2-40B4-BE49-F238E27FC236}">
                <a16:creationId xmlns:a16="http://schemas.microsoft.com/office/drawing/2014/main" id="{41EEFAA5-755F-04CF-8FC8-371DD4499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1" name="변경가능이미지" descr="실내, 벽, 창문, 방이(가) 표시된 사진&#10;&#10;자동 생성된 설명">
            <a:extLst>
              <a:ext uri="{FF2B5EF4-FFF2-40B4-BE49-F238E27FC236}">
                <a16:creationId xmlns:a16="http://schemas.microsoft.com/office/drawing/2014/main" id="{FCD56869-1440-2CE6-0E82-867BB07F09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704" y="0"/>
            <a:ext cx="65278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C0031F0-5778-EFB5-9A30-B54875CF6409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DA09202-EE1D-C05C-47E8-A18FD7470B7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503316 w 12192000"/>
              <a:gd name="connsiteY1" fmla="*/ 0 h 6858000"/>
              <a:gd name="connsiteX2" fmla="*/ 6471379 w 12192000"/>
              <a:gd name="connsiteY2" fmla="*/ 38503 h 6858000"/>
              <a:gd name="connsiteX3" fmla="*/ 5911914 w 12192000"/>
              <a:gd name="connsiteY3" fmla="*/ 1656785 h 6858000"/>
              <a:gd name="connsiteX4" fmla="*/ 10547288 w 12192000"/>
              <a:gd name="connsiteY4" fmla="*/ 5051835 h 6858000"/>
              <a:gd name="connsiteX5" fmla="*/ 12141085 w 12192000"/>
              <a:gd name="connsiteY5" fmla="*/ 4845825 h 6858000"/>
              <a:gd name="connsiteX6" fmla="*/ 12192000 w 12192000"/>
              <a:gd name="connsiteY6" fmla="*/ 4831121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503316" y="0"/>
                </a:lnTo>
                <a:lnTo>
                  <a:pt x="6471379" y="38503"/>
                </a:lnTo>
                <a:cubicBezTo>
                  <a:pt x="6114583" y="519559"/>
                  <a:pt x="5911914" y="1070837"/>
                  <a:pt x="5911914" y="1656785"/>
                </a:cubicBezTo>
                <a:cubicBezTo>
                  <a:pt x="5911914" y="3531819"/>
                  <a:pt x="7987242" y="5051835"/>
                  <a:pt x="10547288" y="5051835"/>
                </a:cubicBezTo>
                <a:cubicBezTo>
                  <a:pt x="11107298" y="5051835"/>
                  <a:pt x="11644114" y="4979100"/>
                  <a:pt x="12141085" y="4845825"/>
                </a:cubicBezTo>
                <a:lnTo>
                  <a:pt x="12192000" y="4831121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BF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E02155F-92CE-AF20-6ACD-3D2C1E3650F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6" y="1"/>
            <a:ext cx="12191999" cy="68579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6F2175C-6BDA-37DC-626F-4A97FCB2F1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39" y="6493311"/>
            <a:ext cx="1803493" cy="3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9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550AE-2898-771B-5D75-5D025902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1E3D1D-B3E4-E17B-CC46-4266D1D27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770D79-B112-0F5A-FD83-3F70BA216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5BCB4-4A3F-4337-9059-AE322D4A9CBB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989999-975D-7043-DEEA-4AD1FD8E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09E73F-C3D5-8819-B359-E06B8E3E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3CB8-35DE-4753-833F-C6CCB6F0A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4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51C759-7891-C9A0-5EA8-0189016CE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1CE745-48FE-186B-6C18-BCE173686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1068F-4FCD-8303-4903-16EBFD406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5BCB4-4A3F-4337-9059-AE322D4A9CBB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FA83E0-7CE0-72B7-21AE-D74055C3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7305DC-A611-21F5-39B0-D06AC5A8C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3CB8-35DE-4753-833F-C6CCB6F0A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81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bg>
      <p:bgPr>
        <a:solidFill>
          <a:srgbClr val="DF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변경가능이미지" descr="실내, 벽, 창문, 방이(가) 표시된 사진&#10;&#10;자동 생성된 설명">
            <a:extLst>
              <a:ext uri="{FF2B5EF4-FFF2-40B4-BE49-F238E27FC236}">
                <a16:creationId xmlns:a16="http://schemas.microsoft.com/office/drawing/2014/main" id="{929861DF-73EB-EB3D-EDD6-0E95BB840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0"/>
            <a:ext cx="6527800" cy="6858000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6BCBB86-145A-08D0-241A-178B0507FDFF}"/>
              </a:ext>
            </a:extLst>
          </p:cNvPr>
          <p:cNvSpPr/>
          <p:nvPr userDrawn="1"/>
        </p:nvSpPr>
        <p:spPr>
          <a:xfrm>
            <a:off x="-1" y="0"/>
            <a:ext cx="10139085" cy="6858001"/>
          </a:xfrm>
          <a:custGeom>
            <a:avLst/>
            <a:gdLst>
              <a:gd name="connsiteX0" fmla="*/ 0 w 10139085"/>
              <a:gd name="connsiteY0" fmla="*/ 0 h 6858001"/>
              <a:gd name="connsiteX1" fmla="*/ 2602007 w 10139085"/>
              <a:gd name="connsiteY1" fmla="*/ 0 h 6858001"/>
              <a:gd name="connsiteX2" fmla="*/ 3168251 w 10139085"/>
              <a:gd name="connsiteY2" fmla="*/ 0 h 6858001"/>
              <a:gd name="connsiteX3" fmla="*/ 8389501 w 10139085"/>
              <a:gd name="connsiteY3" fmla="*/ 0 h 6858001"/>
              <a:gd name="connsiteX4" fmla="*/ 8552374 w 10139085"/>
              <a:gd name="connsiteY4" fmla="*/ 118026 h 6858001"/>
              <a:gd name="connsiteX5" fmla="*/ 10139085 w 10139085"/>
              <a:gd name="connsiteY5" fmla="*/ 3220570 h 6858001"/>
              <a:gd name="connsiteX6" fmla="*/ 7669207 w 10139085"/>
              <a:gd name="connsiteY6" fmla="*/ 6844759 h 6858001"/>
              <a:gd name="connsiteX7" fmla="*/ 7637441 w 10139085"/>
              <a:gd name="connsiteY7" fmla="*/ 6858001 h 6858001"/>
              <a:gd name="connsiteX8" fmla="*/ 3920311 w 10139085"/>
              <a:gd name="connsiteY8" fmla="*/ 6858001 h 6858001"/>
              <a:gd name="connsiteX9" fmla="*/ 1943101 w 10139085"/>
              <a:gd name="connsiteY9" fmla="*/ 6858001 h 6858001"/>
              <a:gd name="connsiteX10" fmla="*/ 0 w 10139085"/>
              <a:gd name="connsiteY10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39085" h="6858001">
                <a:moveTo>
                  <a:pt x="0" y="0"/>
                </a:moveTo>
                <a:lnTo>
                  <a:pt x="2602007" y="0"/>
                </a:lnTo>
                <a:lnTo>
                  <a:pt x="3168251" y="0"/>
                </a:lnTo>
                <a:lnTo>
                  <a:pt x="8389501" y="0"/>
                </a:lnTo>
                <a:lnTo>
                  <a:pt x="8552374" y="118026"/>
                </a:lnTo>
                <a:cubicBezTo>
                  <a:pt x="9521418" y="855476"/>
                  <a:pt x="10139085" y="1971508"/>
                  <a:pt x="10139085" y="3220570"/>
                </a:cubicBezTo>
                <a:cubicBezTo>
                  <a:pt x="10139085" y="4816594"/>
                  <a:pt x="9130611" y="6195418"/>
                  <a:pt x="7669207" y="6844759"/>
                </a:cubicBezTo>
                <a:lnTo>
                  <a:pt x="7637441" y="6858001"/>
                </a:lnTo>
                <a:lnTo>
                  <a:pt x="3920311" y="6858001"/>
                </a:lnTo>
                <a:lnTo>
                  <a:pt x="1943101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ED71EC8-F5B0-6447-F3F3-99E3016454B3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F2A382-5254-D4CE-63A9-48FACB56F2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39" y="6493311"/>
            <a:ext cx="1803493" cy="3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72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변경가능이미지" descr="실내, 벽, 창문, 방이(가) 표시된 사진&#10;&#10;자동 생성된 설명">
            <a:extLst>
              <a:ext uri="{FF2B5EF4-FFF2-40B4-BE49-F238E27FC236}">
                <a16:creationId xmlns:a16="http://schemas.microsoft.com/office/drawing/2014/main" id="{7CB7D219-001C-A5CD-6F39-5D4EDD87BA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0"/>
            <a:ext cx="6527800" cy="6858000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2ADE2F7-1EE2-E194-DC8A-F6EBF4AF0C7E}"/>
              </a:ext>
            </a:extLst>
          </p:cNvPr>
          <p:cNvSpPr/>
          <p:nvPr userDrawn="1"/>
        </p:nvSpPr>
        <p:spPr>
          <a:xfrm>
            <a:off x="0" y="0"/>
            <a:ext cx="9111728" cy="6858000"/>
          </a:xfrm>
          <a:custGeom>
            <a:avLst/>
            <a:gdLst>
              <a:gd name="connsiteX0" fmla="*/ 0 w 9111728"/>
              <a:gd name="connsiteY0" fmla="*/ 0 h 6858000"/>
              <a:gd name="connsiteX1" fmla="*/ 8543910 w 9111728"/>
              <a:gd name="connsiteY1" fmla="*/ 0 h 6858000"/>
              <a:gd name="connsiteX2" fmla="*/ 8585030 w 9111728"/>
              <a:gd name="connsiteY2" fmla="*/ 75073 h 6858000"/>
              <a:gd name="connsiteX3" fmla="*/ 9111728 w 9111728"/>
              <a:gd name="connsiteY3" fmla="*/ 2240281 h 6858000"/>
              <a:gd name="connsiteX4" fmla="*/ 5849582 w 9111728"/>
              <a:gd name="connsiteY4" fmla="*/ 6842046 h 6858000"/>
              <a:gd name="connsiteX5" fmla="*/ 5806308 w 9111728"/>
              <a:gd name="connsiteY5" fmla="*/ 6858000 h 6858000"/>
              <a:gd name="connsiteX6" fmla="*/ 0 w 91117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11728" h="6858000">
                <a:moveTo>
                  <a:pt x="0" y="0"/>
                </a:moveTo>
                <a:lnTo>
                  <a:pt x="8543910" y="0"/>
                </a:lnTo>
                <a:lnTo>
                  <a:pt x="8585030" y="75073"/>
                </a:lnTo>
                <a:cubicBezTo>
                  <a:pt x="8922571" y="730081"/>
                  <a:pt x="9111728" y="1464526"/>
                  <a:pt x="9111728" y="2240281"/>
                </a:cubicBezTo>
                <a:cubicBezTo>
                  <a:pt x="9111728" y="4308962"/>
                  <a:pt x="7766609" y="6083880"/>
                  <a:pt x="5849582" y="6842046"/>
                </a:cubicBezTo>
                <a:lnTo>
                  <a:pt x="580630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CF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1566091-83A2-1606-6BE3-122AC8F751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39" y="6493311"/>
            <a:ext cx="1803493" cy="3365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D446098-228E-E0EA-5CD1-3784429818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07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변경가능이미지" descr="실내, 벽, 창문, 방이(가) 표시된 사진&#10;&#10;자동 생성된 설명">
            <a:extLst>
              <a:ext uri="{FF2B5EF4-FFF2-40B4-BE49-F238E27FC236}">
                <a16:creationId xmlns:a16="http://schemas.microsoft.com/office/drawing/2014/main" id="{95F6A769-F6B0-7627-CFA8-82A0D012C5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0"/>
            <a:ext cx="6527800" cy="6858000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64AA83DE-7BE6-155D-BA9A-DF1F8FCA0233}"/>
              </a:ext>
            </a:extLst>
          </p:cNvPr>
          <p:cNvSpPr/>
          <p:nvPr userDrawn="1"/>
        </p:nvSpPr>
        <p:spPr>
          <a:xfrm>
            <a:off x="0" y="0"/>
            <a:ext cx="9111728" cy="6858000"/>
          </a:xfrm>
          <a:custGeom>
            <a:avLst/>
            <a:gdLst>
              <a:gd name="connsiteX0" fmla="*/ 0 w 9111728"/>
              <a:gd name="connsiteY0" fmla="*/ 0 h 6858000"/>
              <a:gd name="connsiteX1" fmla="*/ 8543910 w 9111728"/>
              <a:gd name="connsiteY1" fmla="*/ 0 h 6858000"/>
              <a:gd name="connsiteX2" fmla="*/ 8585030 w 9111728"/>
              <a:gd name="connsiteY2" fmla="*/ 75073 h 6858000"/>
              <a:gd name="connsiteX3" fmla="*/ 9111728 w 9111728"/>
              <a:gd name="connsiteY3" fmla="*/ 2240281 h 6858000"/>
              <a:gd name="connsiteX4" fmla="*/ 5849582 w 9111728"/>
              <a:gd name="connsiteY4" fmla="*/ 6842046 h 6858000"/>
              <a:gd name="connsiteX5" fmla="*/ 5806308 w 9111728"/>
              <a:gd name="connsiteY5" fmla="*/ 6858000 h 6858000"/>
              <a:gd name="connsiteX6" fmla="*/ 0 w 91117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11728" h="6858000">
                <a:moveTo>
                  <a:pt x="0" y="0"/>
                </a:moveTo>
                <a:lnTo>
                  <a:pt x="8543910" y="0"/>
                </a:lnTo>
                <a:lnTo>
                  <a:pt x="8585030" y="75073"/>
                </a:lnTo>
                <a:cubicBezTo>
                  <a:pt x="8922571" y="730081"/>
                  <a:pt x="9111728" y="1464526"/>
                  <a:pt x="9111728" y="2240281"/>
                </a:cubicBezTo>
                <a:cubicBezTo>
                  <a:pt x="9111728" y="4308962"/>
                  <a:pt x="7766609" y="6083880"/>
                  <a:pt x="5849582" y="6842046"/>
                </a:cubicBezTo>
                <a:lnTo>
                  <a:pt x="580630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CF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2B878AC-4B94-D6D6-65D1-E4C0E0040E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39" y="6493311"/>
            <a:ext cx="1803493" cy="3365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8F325C-86D4-E158-6C85-EBAD42C21A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78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변경가능이미지" descr="실내, 벽, 창문, 방이(가) 표시된 사진&#10;&#10;자동 생성된 설명">
            <a:extLst>
              <a:ext uri="{FF2B5EF4-FFF2-40B4-BE49-F238E27FC236}">
                <a16:creationId xmlns:a16="http://schemas.microsoft.com/office/drawing/2014/main" id="{157D8C3B-71B8-8FD2-C0AE-1AD4C0F6B4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0"/>
            <a:ext cx="6527800" cy="6858000"/>
          </a:xfrm>
          <a:prstGeom prst="rect">
            <a:avLst/>
          </a:prstGeom>
        </p:spPr>
      </p:pic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2C9DE4A-B68C-5644-2A7B-04E16BBB3403}"/>
              </a:ext>
            </a:extLst>
          </p:cNvPr>
          <p:cNvSpPr/>
          <p:nvPr userDrawn="1"/>
        </p:nvSpPr>
        <p:spPr>
          <a:xfrm>
            <a:off x="0" y="0"/>
            <a:ext cx="9111728" cy="6858000"/>
          </a:xfrm>
          <a:custGeom>
            <a:avLst/>
            <a:gdLst>
              <a:gd name="connsiteX0" fmla="*/ 0 w 9111728"/>
              <a:gd name="connsiteY0" fmla="*/ 0 h 6858000"/>
              <a:gd name="connsiteX1" fmla="*/ 8543910 w 9111728"/>
              <a:gd name="connsiteY1" fmla="*/ 0 h 6858000"/>
              <a:gd name="connsiteX2" fmla="*/ 8585030 w 9111728"/>
              <a:gd name="connsiteY2" fmla="*/ 75073 h 6858000"/>
              <a:gd name="connsiteX3" fmla="*/ 9111728 w 9111728"/>
              <a:gd name="connsiteY3" fmla="*/ 2240281 h 6858000"/>
              <a:gd name="connsiteX4" fmla="*/ 5849582 w 9111728"/>
              <a:gd name="connsiteY4" fmla="*/ 6842046 h 6858000"/>
              <a:gd name="connsiteX5" fmla="*/ 5806308 w 9111728"/>
              <a:gd name="connsiteY5" fmla="*/ 6858000 h 6858000"/>
              <a:gd name="connsiteX6" fmla="*/ 0 w 91117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11728" h="6858000">
                <a:moveTo>
                  <a:pt x="0" y="0"/>
                </a:moveTo>
                <a:lnTo>
                  <a:pt x="8543910" y="0"/>
                </a:lnTo>
                <a:lnTo>
                  <a:pt x="8585030" y="75073"/>
                </a:lnTo>
                <a:cubicBezTo>
                  <a:pt x="8922571" y="730081"/>
                  <a:pt x="9111728" y="1464526"/>
                  <a:pt x="9111728" y="2240281"/>
                </a:cubicBezTo>
                <a:cubicBezTo>
                  <a:pt x="9111728" y="4308962"/>
                  <a:pt x="7766609" y="6083880"/>
                  <a:pt x="5849582" y="6842046"/>
                </a:cubicBezTo>
                <a:lnTo>
                  <a:pt x="580630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EF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7444221-D00D-BB20-CD3A-B59EFDA250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39" y="6493311"/>
            <a:ext cx="1803493" cy="33656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FEB1A97-A24B-8E59-0666-3CE5BF0388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87DAA0-79CF-2852-ACA0-13EDE8A81FCB}"/>
              </a:ext>
            </a:extLst>
          </p:cNvPr>
          <p:cNvSpPr/>
          <p:nvPr userDrawn="1"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FC04E1-7C5B-93EF-474B-6817C45BAA1F}"/>
              </a:ext>
            </a:extLst>
          </p:cNvPr>
          <p:cNvSpPr txBox="1"/>
          <p:nvPr userDrawn="1"/>
        </p:nvSpPr>
        <p:spPr>
          <a:xfrm>
            <a:off x="493380" y="775956"/>
            <a:ext cx="1524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정리하기</a:t>
            </a:r>
          </a:p>
        </p:txBody>
      </p:sp>
      <p:sp>
        <p:nvSpPr>
          <p:cNvPr id="31" name="모서리가 둥근 직사각형 11">
            <a:extLst>
              <a:ext uri="{FF2B5EF4-FFF2-40B4-BE49-F238E27FC236}">
                <a16:creationId xmlns:a16="http://schemas.microsoft.com/office/drawing/2014/main" id="{3BD9674E-1204-67E6-EEF8-FB98A8A63DE6}"/>
              </a:ext>
            </a:extLst>
          </p:cNvPr>
          <p:cNvSpPr>
            <a:spLocks noChangeAspect="1"/>
          </p:cNvSpPr>
          <p:nvPr userDrawn="1"/>
        </p:nvSpPr>
        <p:spPr>
          <a:xfrm>
            <a:off x="365562" y="875324"/>
            <a:ext cx="118993" cy="360702"/>
          </a:xfrm>
          <a:prstGeom prst="roundRect">
            <a:avLst>
              <a:gd name="adj" fmla="val 50000"/>
            </a:avLst>
          </a:prstGeom>
          <a:solidFill>
            <a:srgbClr val="F0D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pc="-100"/>
          </a:p>
        </p:txBody>
      </p:sp>
      <p:sp>
        <p:nvSpPr>
          <p:cNvPr id="32" name="모서리가 둥근 직사각형 12">
            <a:extLst>
              <a:ext uri="{FF2B5EF4-FFF2-40B4-BE49-F238E27FC236}">
                <a16:creationId xmlns:a16="http://schemas.microsoft.com/office/drawing/2014/main" id="{3932BD8B-1A9B-6FB8-97BF-43015B7AF788}"/>
              </a:ext>
            </a:extLst>
          </p:cNvPr>
          <p:cNvSpPr>
            <a:spLocks/>
          </p:cNvSpPr>
          <p:nvPr userDrawn="1"/>
        </p:nvSpPr>
        <p:spPr>
          <a:xfrm>
            <a:off x="367642" y="1033473"/>
            <a:ext cx="113182" cy="203612"/>
          </a:xfrm>
          <a:prstGeom prst="roundRect">
            <a:avLst>
              <a:gd name="adj" fmla="val 50000"/>
            </a:avLst>
          </a:prstGeom>
          <a:solidFill>
            <a:srgbClr val="2F5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870295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다음시간안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도끼이(가) 표시된 사진&#10;&#10;자동 생성된 설명">
            <a:extLst>
              <a:ext uri="{FF2B5EF4-FFF2-40B4-BE49-F238E27FC236}">
                <a16:creationId xmlns:a16="http://schemas.microsoft.com/office/drawing/2014/main" id="{52970F06-758A-B8F6-CF83-E2090A5E6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0" name="변경가능이미지" descr="실내, 벽, 창문, 방이(가) 표시된 사진&#10;&#10;자동 생성된 설명">
            <a:extLst>
              <a:ext uri="{FF2B5EF4-FFF2-40B4-BE49-F238E27FC236}">
                <a16:creationId xmlns:a16="http://schemas.microsoft.com/office/drawing/2014/main" id="{DEE20A23-FD1E-B208-E908-CC853FD20E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704" y="0"/>
            <a:ext cx="6527800" cy="6858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B685FE6-ACE7-213A-F89C-18C3853887EA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DCEAB9D5-2792-6F47-90C9-B88DD7FED1A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503316 w 12192000"/>
              <a:gd name="connsiteY1" fmla="*/ 0 h 6858000"/>
              <a:gd name="connsiteX2" fmla="*/ 6471379 w 12192000"/>
              <a:gd name="connsiteY2" fmla="*/ 38503 h 6858000"/>
              <a:gd name="connsiteX3" fmla="*/ 5911914 w 12192000"/>
              <a:gd name="connsiteY3" fmla="*/ 1656785 h 6858000"/>
              <a:gd name="connsiteX4" fmla="*/ 10547288 w 12192000"/>
              <a:gd name="connsiteY4" fmla="*/ 5051835 h 6858000"/>
              <a:gd name="connsiteX5" fmla="*/ 12141085 w 12192000"/>
              <a:gd name="connsiteY5" fmla="*/ 4845825 h 6858000"/>
              <a:gd name="connsiteX6" fmla="*/ 12192000 w 12192000"/>
              <a:gd name="connsiteY6" fmla="*/ 4831121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503316" y="0"/>
                </a:lnTo>
                <a:lnTo>
                  <a:pt x="6471379" y="38503"/>
                </a:lnTo>
                <a:cubicBezTo>
                  <a:pt x="6114583" y="519559"/>
                  <a:pt x="5911914" y="1070837"/>
                  <a:pt x="5911914" y="1656785"/>
                </a:cubicBezTo>
                <a:cubicBezTo>
                  <a:pt x="5911914" y="3531819"/>
                  <a:pt x="7987242" y="5051835"/>
                  <a:pt x="10547288" y="5051835"/>
                </a:cubicBezTo>
                <a:cubicBezTo>
                  <a:pt x="11107298" y="5051835"/>
                  <a:pt x="11644114" y="4979100"/>
                  <a:pt x="12141085" y="4845825"/>
                </a:cubicBezTo>
                <a:lnTo>
                  <a:pt x="12192000" y="4831121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BF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67F6167-3D60-3B4D-6285-C02681772751}"/>
              </a:ext>
            </a:extLst>
          </p:cNvPr>
          <p:cNvPicPr/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6" y="1"/>
            <a:ext cx="12191999" cy="685799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254CDAB-127E-E1D0-DCF5-0B66DBCA127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39" y="6493311"/>
            <a:ext cx="1803493" cy="3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20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4D107F8-F204-0CD6-795F-8EBAF3E5A314}"/>
              </a:ext>
            </a:extLst>
          </p:cNvPr>
          <p:cNvSpPr/>
          <p:nvPr userDrawn="1"/>
        </p:nvSpPr>
        <p:spPr>
          <a:xfrm>
            <a:off x="1" y="0"/>
            <a:ext cx="12192000" cy="6862912"/>
          </a:xfrm>
          <a:prstGeom prst="rect">
            <a:avLst/>
          </a:prstGeom>
          <a:solidFill>
            <a:srgbClr val="1F1F1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그림 8" descr="텍스트, 선반, 책, 실내이(가) 표시된 사진&#10;&#10;자동 생성된 설명">
            <a:extLst>
              <a:ext uri="{FF2B5EF4-FFF2-40B4-BE49-F238E27FC236}">
                <a16:creationId xmlns:a16="http://schemas.microsoft.com/office/drawing/2014/main" id="{EDB77B51-053C-2614-5451-0754106AF9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94" t="46719" b="39316"/>
          <a:stretch/>
        </p:blipFill>
        <p:spPr>
          <a:xfrm>
            <a:off x="4107976" y="546"/>
            <a:ext cx="8084024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6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4371C-39EE-ECA2-F6DC-06FA30B16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3F0057-4B82-F57A-C4DF-E1CF9682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DAC7ED-E6F5-A2C1-B366-0F40C02AF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78F32A-5416-2E60-D06C-FF5E308DC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5BCB4-4A3F-4337-9059-AE322D4A9CBB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83E641-8B8D-5EFE-1B5A-DDE671E0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CC08CC-39D4-90EF-E3D5-725ECD719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3CB8-35DE-4753-833F-C6CCB6F0A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968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10163-3EBF-42B3-83A0-5D351D2C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ED5741-34FA-BC38-37D8-C701272ED3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57D144-4AB9-689D-572B-86D39EE30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1F05FB-935C-C242-AB97-1D1F341E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5BCB4-4A3F-4337-9059-AE322D4A9CBB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1F43B3-2A3E-A7A4-800A-ACB9E91A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2C5424-5EB5-F538-5A69-D51E49207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3CB8-35DE-4753-833F-C6CCB6F0A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932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AEA5B6-142F-5D5F-066F-495770CF3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A484C-CED9-48DF-8FB2-4C09DDD00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BCB4D3-2751-1B13-38D2-2BC702EC3F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5BCB4-4A3F-4337-9059-AE322D4A9CBB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18B6D-F192-DA71-040C-DA99B669E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F4C55-8D68-7780-A4B1-475A31F5D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83CB8-35DE-4753-833F-C6CCB6F0A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38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7675971-8A0F-8F5B-6443-C1C1FDFA28DC}"/>
              </a:ext>
            </a:extLst>
          </p:cNvPr>
          <p:cNvGrpSpPr/>
          <p:nvPr/>
        </p:nvGrpSpPr>
        <p:grpSpPr>
          <a:xfrm>
            <a:off x="1785723" y="1909570"/>
            <a:ext cx="3525186" cy="604684"/>
            <a:chOff x="1625735" y="1906577"/>
            <a:chExt cx="3303640" cy="604684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C847621-F3AB-691E-21A8-4930EA037AC7}"/>
                </a:ext>
              </a:extLst>
            </p:cNvPr>
            <p:cNvCxnSpPr>
              <a:cxnSpLocks/>
            </p:cNvCxnSpPr>
            <p:nvPr/>
          </p:nvCxnSpPr>
          <p:spPr>
            <a:xfrm>
              <a:off x="1625735" y="1906577"/>
              <a:ext cx="3303640" cy="0"/>
            </a:xfrm>
            <a:prstGeom prst="line">
              <a:avLst/>
            </a:prstGeom>
            <a:ln w="38100">
              <a:solidFill>
                <a:srgbClr val="F4C1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69D0773-7A36-D4DE-1BC5-D2EBD96917CD}"/>
                </a:ext>
              </a:extLst>
            </p:cNvPr>
            <p:cNvCxnSpPr>
              <a:cxnSpLocks/>
            </p:cNvCxnSpPr>
            <p:nvPr/>
          </p:nvCxnSpPr>
          <p:spPr>
            <a:xfrm>
              <a:off x="1625735" y="2511261"/>
              <a:ext cx="3303640" cy="0"/>
            </a:xfrm>
            <a:prstGeom prst="line">
              <a:avLst/>
            </a:prstGeom>
            <a:ln w="38100">
              <a:solidFill>
                <a:srgbClr val="F4C1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7E66BF-904B-87A3-B944-82B537BD61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796473"/>
            <a:ext cx="1652504" cy="784168"/>
          </a:xfrm>
          <a:prstGeom prst="rect">
            <a:avLst/>
          </a:prstGeom>
          <a:solidFill>
            <a:srgbClr val="FBF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38977-9A31-352D-91B6-E292D8201DAE}"/>
              </a:ext>
            </a:extLst>
          </p:cNvPr>
          <p:cNvSpPr txBox="1"/>
          <p:nvPr/>
        </p:nvSpPr>
        <p:spPr>
          <a:xfrm>
            <a:off x="404928" y="1384293"/>
            <a:ext cx="13179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0" spc="-300" dirty="0">
                <a:solidFill>
                  <a:srgbClr val="C35E4C"/>
                </a:solidFill>
                <a:latin typeface="카페24 단정해" pitchFamily="2" charset="-127"/>
                <a:ea typeface="카페24 단정해" pitchFamily="2" charset="-127"/>
              </a:rPr>
              <a:t>03</a:t>
            </a:r>
            <a:endParaRPr lang="ko-KR" altLang="en-US" sz="9000" spc="-300" dirty="0">
              <a:solidFill>
                <a:srgbClr val="C35E4C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7E4BFF-5B88-FBBB-E344-23460D57448B}"/>
              </a:ext>
            </a:extLst>
          </p:cNvPr>
          <p:cNvSpPr txBox="1"/>
          <p:nvPr/>
        </p:nvSpPr>
        <p:spPr>
          <a:xfrm>
            <a:off x="1652503" y="1964915"/>
            <a:ext cx="3888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300" dirty="0">
                <a:solidFill>
                  <a:srgbClr val="4A655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FABB8-7C25-CFB5-A471-41B3A9A6AB53}"/>
              </a:ext>
            </a:extLst>
          </p:cNvPr>
          <p:cNvSpPr txBox="1"/>
          <p:nvPr/>
        </p:nvSpPr>
        <p:spPr>
          <a:xfrm>
            <a:off x="1303609" y="2764714"/>
            <a:ext cx="38347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300" dirty="0">
                <a:solidFill>
                  <a:srgbClr val="65381F"/>
                </a:solidFill>
                <a:latin typeface="카페24 당당해" pitchFamily="2" charset="-127"/>
                <a:ea typeface="카페24 당당해" pitchFamily="2" charset="-127"/>
              </a:rPr>
              <a:t>빅데이터의 </a:t>
            </a:r>
            <a:endParaRPr lang="en-US" altLang="ko-KR" sz="6000" spc="-300" dirty="0">
              <a:solidFill>
                <a:srgbClr val="65381F"/>
              </a:solidFill>
              <a:latin typeface="카페24 당당해" pitchFamily="2" charset="-127"/>
              <a:ea typeface="카페24 당당해" pitchFamily="2" charset="-127"/>
            </a:endParaRPr>
          </a:p>
          <a:p>
            <a:r>
              <a:rPr lang="ko-KR" altLang="en-US" sz="6000" spc="-300" dirty="0">
                <a:solidFill>
                  <a:srgbClr val="65381F"/>
                </a:solidFill>
                <a:latin typeface="카페24 당당해" pitchFamily="2" charset="-127"/>
                <a:ea typeface="카페24 당당해" pitchFamily="2" charset="-127"/>
              </a:rPr>
              <a:t>수집과 활용 </a:t>
            </a:r>
            <a:r>
              <a:rPr lang="en-US" altLang="ko-KR" sz="6000" spc="-300" dirty="0">
                <a:solidFill>
                  <a:srgbClr val="65381F"/>
                </a:solidFill>
                <a:latin typeface="카페24 당당해" pitchFamily="2" charset="-127"/>
                <a:ea typeface="카페24 당당해" pitchFamily="2" charset="-127"/>
              </a:rPr>
              <a:t>1</a:t>
            </a:r>
            <a:endParaRPr lang="ko-KR" altLang="en-US" sz="6000" spc="-300" dirty="0">
              <a:solidFill>
                <a:srgbClr val="65381F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12" name="모서리가 둥근 직사각형 294">
            <a:extLst>
              <a:ext uri="{FF2B5EF4-FFF2-40B4-BE49-F238E27FC236}">
                <a16:creationId xmlns:a16="http://schemas.microsoft.com/office/drawing/2014/main" id="{440D5AA8-A028-F5F5-7462-CE0B76D2D3ED}"/>
              </a:ext>
            </a:extLst>
          </p:cNvPr>
          <p:cNvSpPr/>
          <p:nvPr/>
        </p:nvSpPr>
        <p:spPr bwMode="auto">
          <a:xfrm>
            <a:off x="1438421" y="4999652"/>
            <a:ext cx="3565081" cy="948109"/>
          </a:xfrm>
          <a:prstGeom prst="roundRect">
            <a:avLst>
              <a:gd name="adj" fmla="val 50000"/>
            </a:avLst>
          </a:prstGeom>
          <a:solidFill>
            <a:srgbClr val="434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2500" spc="-300" dirty="0" err="1">
                <a:solidFill>
                  <a:srgbClr val="FCF5E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방송대</a:t>
            </a:r>
            <a:r>
              <a:rPr lang="ko-KR" altLang="en-US" sz="2500" spc="-300" dirty="0">
                <a:solidFill>
                  <a:srgbClr val="FCF5E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통계</a:t>
            </a:r>
            <a:r>
              <a:rPr lang="en-US" altLang="ko-KR" sz="2500" spc="-300" dirty="0">
                <a:solidFill>
                  <a:srgbClr val="FCF5E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2500" spc="-300" dirty="0">
                <a:solidFill>
                  <a:srgbClr val="FCF5E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데이터과학과 이긍희 교수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B7AC0E-9D7C-9B69-6DC1-305355EB344C}"/>
              </a:ext>
            </a:extLst>
          </p:cNvPr>
          <p:cNvGrpSpPr/>
          <p:nvPr/>
        </p:nvGrpSpPr>
        <p:grpSpPr>
          <a:xfrm>
            <a:off x="1580858" y="1216182"/>
            <a:ext cx="553065" cy="553065"/>
            <a:chOff x="1580858" y="1216182"/>
            <a:chExt cx="553065" cy="553065"/>
          </a:xfrm>
        </p:grpSpPr>
        <p:sp>
          <p:nvSpPr>
            <p:cNvPr id="5" name="순서도: 연결자 4">
              <a:extLst>
                <a:ext uri="{FF2B5EF4-FFF2-40B4-BE49-F238E27FC236}">
                  <a16:creationId xmlns:a16="http://schemas.microsoft.com/office/drawing/2014/main" id="{20C559DD-F26D-20C0-F0C5-DFF221895FFA}"/>
                </a:ext>
              </a:extLst>
            </p:cNvPr>
            <p:cNvSpPr/>
            <p:nvPr/>
          </p:nvSpPr>
          <p:spPr>
            <a:xfrm>
              <a:off x="1580858" y="1216182"/>
              <a:ext cx="553065" cy="553065"/>
            </a:xfrm>
            <a:prstGeom prst="flowChartConnector">
              <a:avLst/>
            </a:prstGeom>
            <a:solidFill>
              <a:srgbClr val="F2B2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D2936C-0B08-4047-40D9-8C9F215C395F}"/>
                </a:ext>
              </a:extLst>
            </p:cNvPr>
            <p:cNvSpPr txBox="1"/>
            <p:nvPr/>
          </p:nvSpPr>
          <p:spPr>
            <a:xfrm>
              <a:off x="1610355" y="1267800"/>
              <a:ext cx="4539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spc="-3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855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7" grpId="0"/>
          <p:bldP spid="10" grpId="0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7" grpId="0"/>
          <p:bldP spid="10" grpId="0"/>
          <p:bldP spid="12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빅데이터의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93021" y="2019625"/>
            <a:ext cx="8478262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 </a:t>
            </a:r>
            <a:r>
              <a:rPr lang="ko-KR" altLang="en-US" spc="-150" dirty="0">
                <a:solidFill>
                  <a:srgbClr val="0A2C2B"/>
                </a:solidFill>
              </a:rPr>
              <a:t>국제기구 </a:t>
            </a:r>
            <a:r>
              <a:rPr lang="en-US" altLang="ko-KR" spc="-150" dirty="0">
                <a:solidFill>
                  <a:srgbClr val="0A2C2B"/>
                </a:solidFill>
              </a:rPr>
              <a:t>: World Bank(data.worldbank.org), IMF(data.imf.org), </a:t>
            </a: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rgbClr val="0A2C2B"/>
                </a:solidFill>
              </a:rPr>
              <a:t>                       OECD(stats.oecd.org)</a:t>
            </a:r>
            <a:endParaRPr lang="en-US" altLang="ko-KR" dirty="0"/>
          </a:p>
          <a:p>
            <a:pPr>
              <a:buClr>
                <a:srgbClr val="9FAD64"/>
              </a:buClr>
            </a:pP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외부 데이터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8A3C3A-7BCB-48CD-9C2A-D9F94A60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63" y="3016320"/>
            <a:ext cx="7158352" cy="36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70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빅데이터의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93021" y="2019625"/>
            <a:ext cx="8478262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 </a:t>
            </a:r>
            <a:r>
              <a:rPr lang="ko-KR" altLang="en-US" spc="-150" dirty="0">
                <a:solidFill>
                  <a:srgbClr val="0A2C2B"/>
                </a:solidFill>
              </a:rPr>
              <a:t>국제기구 </a:t>
            </a:r>
            <a:r>
              <a:rPr lang="en-US" altLang="ko-KR" spc="-150" dirty="0">
                <a:solidFill>
                  <a:srgbClr val="0A2C2B"/>
                </a:solidFill>
              </a:rPr>
              <a:t>: World Bank(data.worldbank.org), IMF(data.imf.org), </a:t>
            </a: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rgbClr val="0A2C2B"/>
                </a:solidFill>
              </a:rPr>
              <a:t>                       OECD(stats.oecd.org)</a:t>
            </a:r>
            <a:endParaRPr lang="en-US" altLang="ko-KR" dirty="0"/>
          </a:p>
          <a:p>
            <a:pPr>
              <a:buClr>
                <a:srgbClr val="9FAD64"/>
              </a:buClr>
            </a:pP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외부 데이터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4A3DF6-9DAE-4F06-85E2-345E90D83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13" y="2982998"/>
            <a:ext cx="6683742" cy="374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6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빅데이터의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93021" y="2019625"/>
            <a:ext cx="8478262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 </a:t>
            </a:r>
            <a:r>
              <a:rPr lang="ko-KR" altLang="en-US" spc="-150" dirty="0">
                <a:solidFill>
                  <a:srgbClr val="0A2C2B"/>
                </a:solidFill>
              </a:rPr>
              <a:t>국제기구 </a:t>
            </a:r>
            <a:r>
              <a:rPr lang="en-US" altLang="ko-KR" spc="-150" dirty="0">
                <a:solidFill>
                  <a:srgbClr val="0A2C2B"/>
                </a:solidFill>
              </a:rPr>
              <a:t>: World Bank(data.worldbank.org), IMF(data.imf.org), </a:t>
            </a: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rgbClr val="0A2C2B"/>
                </a:solidFill>
              </a:rPr>
              <a:t>                       OECD(stats.oecd.org)</a:t>
            </a:r>
            <a:endParaRPr lang="en-US" altLang="ko-KR" dirty="0"/>
          </a:p>
          <a:p>
            <a:pPr>
              <a:buClr>
                <a:srgbClr val="9FAD64"/>
              </a:buClr>
            </a:pP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외부 데이터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64342E-403D-4DF0-9DEB-B716B79C7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84" y="2949748"/>
            <a:ext cx="7678954" cy="377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9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빅데이터의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91871" y="2136721"/>
            <a:ext cx="9503473" cy="9335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 FRED(fred.stlouisfed.org), Yahoo Finance(finance.yahoo.com/)</a:t>
            </a:r>
            <a:endParaRPr lang="en-US" altLang="ko-KR" dirty="0"/>
          </a:p>
          <a:p>
            <a:pPr>
              <a:buClr>
                <a:srgbClr val="9FAD64"/>
              </a:buClr>
            </a:pP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외부 데이터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D14CE1-A12A-4C6E-807E-ACE151A0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40" y="2654086"/>
            <a:ext cx="7626607" cy="407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63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빅데이터의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91871" y="2136721"/>
            <a:ext cx="9503473" cy="9335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 FRED(fred.stlouisfed.org), Yahoo Finance(finance.yahoo.com/)</a:t>
            </a:r>
            <a:endParaRPr lang="en-US" altLang="ko-KR" dirty="0"/>
          </a:p>
          <a:p>
            <a:pPr>
              <a:buClr>
                <a:srgbClr val="9FAD64"/>
              </a:buClr>
            </a:pP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외부 데이터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CD8E66-7607-422A-B5C6-7B302B5A0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10" y="2603515"/>
            <a:ext cx="6549259" cy="414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80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빅데이터의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91872" y="2136721"/>
            <a:ext cx="8478262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 </a:t>
            </a:r>
            <a:r>
              <a:rPr lang="ko-KR" altLang="en-US" dirty="0"/>
              <a:t>“공공데이터의 제공과 이용 활성화에 관한 법률”</a:t>
            </a:r>
            <a:endParaRPr lang="en-US" altLang="ko-KR" dirty="0"/>
          </a:p>
          <a:p>
            <a:pPr>
              <a:buClr>
                <a:srgbClr val="9FAD64"/>
              </a:buClr>
            </a:pPr>
            <a:r>
              <a:rPr lang="en-US" altLang="ko-KR" dirty="0"/>
              <a:t> </a:t>
            </a:r>
            <a:r>
              <a:rPr lang="ko-KR" altLang="en-US" dirty="0"/>
              <a:t>“데이터기반 행정 활성화에 관한 법률”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→ </a:t>
            </a:r>
            <a:r>
              <a:rPr lang="ko-KR" altLang="en-US" dirty="0"/>
              <a:t>공공데이터 공개</a:t>
            </a:r>
            <a:r>
              <a:rPr lang="en-US" altLang="ko-KR" dirty="0"/>
              <a:t>, </a:t>
            </a:r>
            <a:r>
              <a:rPr lang="ko-KR" altLang="en-US" dirty="0"/>
              <a:t>정부정책 투명화</a:t>
            </a:r>
            <a:r>
              <a:rPr lang="en-US" altLang="ko-KR" dirty="0"/>
              <a:t>, </a:t>
            </a: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    </a:t>
            </a:r>
            <a:r>
              <a:rPr lang="ko-KR" altLang="en-US" dirty="0"/>
              <a:t>공공 데이터 기반 데이터 기업 육성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외부 데이터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92633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빅데이터의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91872" y="2136721"/>
            <a:ext cx="8478262" cy="9335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 </a:t>
            </a:r>
            <a:r>
              <a:rPr lang="ko-KR" altLang="en-US" spc="-150" dirty="0">
                <a:solidFill>
                  <a:srgbClr val="0A2C2B"/>
                </a:solidFill>
              </a:rPr>
              <a:t>정부 </a:t>
            </a:r>
            <a:r>
              <a:rPr lang="en-US" altLang="ko-KR" spc="-150" dirty="0">
                <a:solidFill>
                  <a:srgbClr val="0A2C2B"/>
                </a:solidFill>
              </a:rPr>
              <a:t>: </a:t>
            </a:r>
            <a:r>
              <a:rPr lang="ko-KR" altLang="en-US" dirty="0"/>
              <a:t>공공 데이터 포털</a:t>
            </a:r>
            <a:r>
              <a:rPr lang="en-US" altLang="ko-KR" dirty="0"/>
              <a:t>(</a:t>
            </a:r>
            <a:r>
              <a:rPr lang="en-US" altLang="ko-KR" spc="-150" dirty="0">
                <a:solidFill>
                  <a:srgbClr val="0A2C2B"/>
                </a:solidFill>
              </a:rPr>
              <a:t>data.go.kr</a:t>
            </a:r>
            <a:r>
              <a:rPr lang="en-US" altLang="ko-KR" dirty="0"/>
              <a:t>)</a:t>
            </a: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 - </a:t>
            </a:r>
            <a:r>
              <a:rPr lang="ko-KR" altLang="en-US" dirty="0"/>
              <a:t>공개 </a:t>
            </a:r>
            <a:r>
              <a:rPr lang="en-US" altLang="ko-KR" dirty="0"/>
              <a:t>API(Application Programming Interface),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외부 데이터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6B69F0-91AD-449E-AA9D-F81F4B3CF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98" y="3070309"/>
            <a:ext cx="6745318" cy="354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41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빅데이터의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91872" y="2136721"/>
            <a:ext cx="8478262" cy="9335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 </a:t>
            </a:r>
            <a:r>
              <a:rPr lang="ko-KR" altLang="en-US" spc="-150" dirty="0">
                <a:solidFill>
                  <a:srgbClr val="0A2C2B"/>
                </a:solidFill>
              </a:rPr>
              <a:t>정부 </a:t>
            </a:r>
            <a:r>
              <a:rPr lang="en-US" altLang="ko-KR" spc="-150" dirty="0">
                <a:solidFill>
                  <a:srgbClr val="0A2C2B"/>
                </a:solidFill>
              </a:rPr>
              <a:t>: </a:t>
            </a:r>
            <a:r>
              <a:rPr lang="ko-KR" altLang="en-US" dirty="0"/>
              <a:t>공공 데이터 포털</a:t>
            </a:r>
            <a:r>
              <a:rPr lang="en-US" altLang="ko-KR" dirty="0"/>
              <a:t>(</a:t>
            </a:r>
            <a:r>
              <a:rPr lang="en-US" altLang="ko-KR" spc="-150" dirty="0">
                <a:solidFill>
                  <a:srgbClr val="0A2C2B"/>
                </a:solidFill>
              </a:rPr>
              <a:t>data.go.kr</a:t>
            </a:r>
            <a:r>
              <a:rPr lang="en-US" altLang="ko-KR" dirty="0"/>
              <a:t>)</a:t>
            </a: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 - </a:t>
            </a:r>
            <a:r>
              <a:rPr lang="ko-KR" altLang="en-US" dirty="0"/>
              <a:t>공개 </a:t>
            </a:r>
            <a:r>
              <a:rPr lang="en-US" altLang="ko-KR" dirty="0"/>
              <a:t>API(Application Programming Interface),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외부 데이터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2896BA8-4F54-494B-B689-0E4D5E887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47" y="3070310"/>
            <a:ext cx="6932211" cy="365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63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빅데이터의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91872" y="2136721"/>
            <a:ext cx="8478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 AI HUB</a:t>
            </a:r>
            <a:r>
              <a:rPr lang="ko-KR" altLang="en-US" spc="-150" dirty="0">
                <a:solidFill>
                  <a:srgbClr val="0A2C2B"/>
                </a:solidFill>
              </a:rPr>
              <a:t> </a:t>
            </a:r>
            <a:r>
              <a:rPr lang="en-US" altLang="ko-KR" spc="-150" dirty="0">
                <a:solidFill>
                  <a:srgbClr val="0A2C2B"/>
                </a:solidFill>
              </a:rPr>
              <a:t>(aihub.or.kr)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외부 데이터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254AC9-D728-4007-9841-CA55CC32B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63" y="2619685"/>
            <a:ext cx="7132607" cy="388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7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빅데이터의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91872" y="2136721"/>
            <a:ext cx="8478262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ko-KR" altLang="en-US" spc="-150" dirty="0">
                <a:solidFill>
                  <a:srgbClr val="0A2C2B"/>
                </a:solidFill>
              </a:rPr>
              <a:t>검색데이터</a:t>
            </a:r>
            <a:endParaRPr lang="en-US" altLang="ko-KR" spc="-150" dirty="0">
              <a:solidFill>
                <a:srgbClr val="0A2C2B"/>
              </a:solidFill>
            </a:endParaRPr>
          </a:p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SNS</a:t>
            </a:r>
            <a:r>
              <a:rPr lang="ko-KR" altLang="en-US" spc="-150" dirty="0">
                <a:solidFill>
                  <a:srgbClr val="0A2C2B"/>
                </a:solidFill>
              </a:rPr>
              <a:t>데이터</a:t>
            </a:r>
            <a:endParaRPr lang="en-US" altLang="ko-KR" spc="-150" dirty="0">
              <a:solidFill>
                <a:srgbClr val="0A2C2B"/>
              </a:solidFill>
            </a:endParaRPr>
          </a:p>
          <a:p>
            <a:pPr>
              <a:buClr>
                <a:srgbClr val="9FAD64"/>
              </a:buClr>
            </a:pPr>
            <a:r>
              <a:rPr lang="ko-KR" altLang="en-US" spc="-150" dirty="0">
                <a:solidFill>
                  <a:srgbClr val="0A2C2B"/>
                </a:solidFill>
              </a:rPr>
              <a:t>뉴스데이터</a:t>
            </a:r>
            <a:endParaRPr lang="en-US" altLang="ko-KR" spc="-150" dirty="0">
              <a:solidFill>
                <a:srgbClr val="0A2C2B"/>
              </a:solidFill>
            </a:endParaRPr>
          </a:p>
          <a:p>
            <a:pPr>
              <a:buClr>
                <a:srgbClr val="9FAD64"/>
              </a:buClr>
            </a:pPr>
            <a:r>
              <a:rPr lang="ko-KR" altLang="en-US" spc="-150" dirty="0">
                <a:solidFill>
                  <a:srgbClr val="0A2C2B"/>
                </a:solidFill>
              </a:rPr>
              <a:t>웹 </a:t>
            </a:r>
            <a:r>
              <a:rPr lang="ko-KR" altLang="en-US" spc="-150" dirty="0" err="1">
                <a:solidFill>
                  <a:srgbClr val="0A2C2B"/>
                </a:solidFill>
              </a:rPr>
              <a:t>크롤링</a:t>
            </a:r>
            <a:r>
              <a:rPr lang="en-US" altLang="ko-KR" spc="-150" dirty="0">
                <a:solidFill>
                  <a:srgbClr val="0A2C2B"/>
                </a:solidFill>
              </a:rPr>
              <a:t>(</a:t>
            </a:r>
            <a:r>
              <a:rPr lang="ko-KR" altLang="en-US" spc="-150" dirty="0" err="1">
                <a:solidFill>
                  <a:srgbClr val="0A2C2B"/>
                </a:solidFill>
              </a:rPr>
              <a:t>스크레이핑</a:t>
            </a:r>
            <a:r>
              <a:rPr lang="en-US" altLang="ko-KR" spc="-150" dirty="0">
                <a:solidFill>
                  <a:srgbClr val="0A2C2B"/>
                </a:solidFill>
              </a:rPr>
              <a:t>)</a:t>
            </a:r>
            <a:r>
              <a:rPr lang="ko-KR" altLang="en-US" spc="-150" dirty="0">
                <a:solidFill>
                  <a:srgbClr val="0A2C2B"/>
                </a:solidFill>
              </a:rPr>
              <a:t> 데이터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외부 데이터  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218705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294">
            <a:extLst>
              <a:ext uri="{FF2B5EF4-FFF2-40B4-BE49-F238E27FC236}">
                <a16:creationId xmlns:a16="http://schemas.microsoft.com/office/drawing/2014/main" id="{EAFAEDBD-340B-4B14-8EA3-E06C3E9B7AFB}"/>
              </a:ext>
            </a:extLst>
          </p:cNvPr>
          <p:cNvSpPr/>
          <p:nvPr/>
        </p:nvSpPr>
        <p:spPr bwMode="auto">
          <a:xfrm>
            <a:off x="2180883" y="123740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7A1A2D-AEBC-D4AF-A19E-9530C47D4701}"/>
              </a:ext>
            </a:extLst>
          </p:cNvPr>
          <p:cNvGrpSpPr/>
          <p:nvPr/>
        </p:nvGrpSpPr>
        <p:grpSpPr>
          <a:xfrm>
            <a:off x="1268130" y="1277503"/>
            <a:ext cx="2956063" cy="440684"/>
            <a:chOff x="1268130" y="1277503"/>
            <a:chExt cx="2956063" cy="4406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A61E166-6DD3-621D-1250-78240268768E}"/>
                </a:ext>
              </a:extLst>
            </p:cNvPr>
            <p:cNvSpPr/>
            <p:nvPr/>
          </p:nvSpPr>
          <p:spPr>
            <a:xfrm>
              <a:off x="1268130" y="1292251"/>
              <a:ext cx="2721978" cy="4228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7E96331C-A26E-17DE-17FB-514312834458}"/>
                </a:ext>
              </a:extLst>
            </p:cNvPr>
            <p:cNvSpPr/>
            <p:nvPr/>
          </p:nvSpPr>
          <p:spPr>
            <a:xfrm>
              <a:off x="3989925" y="1277503"/>
              <a:ext cx="234268" cy="440684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강제목을 입력하세요.">
            <a:extLst>
              <a:ext uri="{FF2B5EF4-FFF2-40B4-BE49-F238E27FC236}">
                <a16:creationId xmlns:a16="http://schemas.microsoft.com/office/drawing/2014/main" id="{D992E4F3-B509-A26D-6AE0-97D8200E7B4C}"/>
              </a:ext>
            </a:extLst>
          </p:cNvPr>
          <p:cNvSpPr/>
          <p:nvPr/>
        </p:nvSpPr>
        <p:spPr>
          <a:xfrm>
            <a:off x="1641381" y="947318"/>
            <a:ext cx="2972662" cy="799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500" spc="-150" dirty="0">
                <a:solidFill>
                  <a:srgbClr val="C35E4C"/>
                </a:solidFill>
                <a:latin typeface="배달의민족 도현"/>
                <a:ea typeface="배달의민족 도현"/>
              </a:rPr>
              <a:t>학습</a:t>
            </a:r>
            <a:r>
              <a:rPr lang="ko-KR" altLang="en-US" sz="4500" spc="-150" dirty="0">
                <a:solidFill>
                  <a:srgbClr val="71B78F"/>
                </a:solidFill>
                <a:latin typeface="배달의민족 도현"/>
                <a:ea typeface="배달의민족 도현"/>
              </a:rPr>
              <a:t>목차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0A7A0E-20D4-4B3C-4FBE-B42EC3F312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1020" y="1729740"/>
            <a:ext cx="4488180" cy="3322320"/>
          </a:xfrm>
          <a:prstGeom prst="rect">
            <a:avLst/>
          </a:prstGeom>
          <a:solidFill>
            <a:srgbClr val="FCF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0BD7AD-253B-6259-C6E2-0C7DCADB8533}"/>
              </a:ext>
            </a:extLst>
          </p:cNvPr>
          <p:cNvGrpSpPr/>
          <p:nvPr/>
        </p:nvGrpSpPr>
        <p:grpSpPr>
          <a:xfrm>
            <a:off x="818462" y="1988527"/>
            <a:ext cx="3876535" cy="706219"/>
            <a:chOff x="724121" y="2068354"/>
            <a:chExt cx="3876535" cy="706219"/>
          </a:xfrm>
        </p:grpSpPr>
        <p:sp>
          <p:nvSpPr>
            <p:cNvPr id="3" name="TextBox 93">
              <a:extLst>
                <a:ext uri="{FF2B5EF4-FFF2-40B4-BE49-F238E27FC236}">
                  <a16:creationId xmlns:a16="http://schemas.microsoft.com/office/drawing/2014/main" id="{88531DEA-4C57-C447-E781-BFB19D2CB25A}"/>
                </a:ext>
              </a:extLst>
            </p:cNvPr>
            <p:cNvSpPr txBox="1"/>
            <p:nvPr/>
          </p:nvSpPr>
          <p:spPr>
            <a:xfrm>
              <a:off x="1338224" y="2068354"/>
              <a:ext cx="3262432" cy="7062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1" indent="0" algn="l" defTabSz="914400" rtl="0" eaLnBrk="1" latinLnBrk="1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EC685A"/>
                </a:buClr>
                <a:buFont typeface="Wingdings"/>
                <a:buNone/>
                <a:defRPr/>
              </a:pPr>
              <a:r>
                <a:rPr lang="ko-KR" altLang="en-US" sz="3600" spc="-15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빅데이터의 수집</a:t>
              </a:r>
              <a:endParaRPr lang="en-US" altLang="ko-KR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9A4E06D-87C7-E88F-24D0-1447CA1977DE}"/>
                </a:ext>
              </a:extLst>
            </p:cNvPr>
            <p:cNvSpPr/>
            <p:nvPr/>
          </p:nvSpPr>
          <p:spPr>
            <a:xfrm>
              <a:off x="724121" y="2168690"/>
              <a:ext cx="547278" cy="547278"/>
            </a:xfrm>
            <a:prstGeom prst="ellipse">
              <a:avLst/>
            </a:prstGeom>
            <a:solidFill>
              <a:srgbClr val="E0A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2C7D5D8-F864-F58D-2231-ADF9A15536CC}"/>
              </a:ext>
            </a:extLst>
          </p:cNvPr>
          <p:cNvGrpSpPr/>
          <p:nvPr/>
        </p:nvGrpSpPr>
        <p:grpSpPr>
          <a:xfrm>
            <a:off x="818462" y="2948592"/>
            <a:ext cx="4290491" cy="706219"/>
            <a:chOff x="724121" y="2068354"/>
            <a:chExt cx="4290491" cy="706219"/>
          </a:xfrm>
        </p:grpSpPr>
        <p:sp>
          <p:nvSpPr>
            <p:cNvPr id="6" name="TextBox 93">
              <a:extLst>
                <a:ext uri="{FF2B5EF4-FFF2-40B4-BE49-F238E27FC236}">
                  <a16:creationId xmlns:a16="http://schemas.microsoft.com/office/drawing/2014/main" id="{E027D330-DAA4-A202-07D5-6B007CD6041D}"/>
                </a:ext>
              </a:extLst>
            </p:cNvPr>
            <p:cNvSpPr txBox="1"/>
            <p:nvPr/>
          </p:nvSpPr>
          <p:spPr>
            <a:xfrm>
              <a:off x="1328988" y="2068354"/>
              <a:ext cx="3685624" cy="7062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1" indent="0" algn="l" defTabSz="914400" rtl="0" eaLnBrk="1" latinLnBrk="1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EC685A"/>
                </a:buClr>
                <a:buFont typeface="Wingdings"/>
                <a:buNone/>
                <a:defRPr/>
              </a:pPr>
              <a:r>
                <a:rPr lang="ko-KR" altLang="en-US" sz="3600" spc="-15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검색데이터의 활용</a:t>
              </a:r>
              <a:endParaRPr lang="en-US" altLang="ko-KR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52C0F8C-7E9D-F8EF-B974-B8FFDB555EEF}"/>
                </a:ext>
              </a:extLst>
            </p:cNvPr>
            <p:cNvSpPr/>
            <p:nvPr/>
          </p:nvSpPr>
          <p:spPr>
            <a:xfrm>
              <a:off x="724121" y="2168690"/>
              <a:ext cx="547278" cy="547278"/>
            </a:xfrm>
            <a:prstGeom prst="ellipse">
              <a:avLst/>
            </a:prstGeom>
            <a:solidFill>
              <a:srgbClr val="E0A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362282-D64F-3D82-25B7-4304BDCC5890}"/>
              </a:ext>
            </a:extLst>
          </p:cNvPr>
          <p:cNvGrpSpPr/>
          <p:nvPr/>
        </p:nvGrpSpPr>
        <p:grpSpPr>
          <a:xfrm>
            <a:off x="827698" y="3842348"/>
            <a:ext cx="5093596" cy="706219"/>
            <a:chOff x="724121" y="2068354"/>
            <a:chExt cx="5093596" cy="706219"/>
          </a:xfrm>
        </p:grpSpPr>
        <p:sp>
          <p:nvSpPr>
            <p:cNvPr id="9" name="TextBox 93">
              <a:extLst>
                <a:ext uri="{FF2B5EF4-FFF2-40B4-BE49-F238E27FC236}">
                  <a16:creationId xmlns:a16="http://schemas.microsoft.com/office/drawing/2014/main" id="{FA244F4B-F6C2-B519-B425-1F3F18548E15}"/>
                </a:ext>
              </a:extLst>
            </p:cNvPr>
            <p:cNvSpPr txBox="1"/>
            <p:nvPr/>
          </p:nvSpPr>
          <p:spPr>
            <a:xfrm>
              <a:off x="1328988" y="2068354"/>
              <a:ext cx="4488729" cy="7062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1" indent="0" algn="l" defTabSz="914400" rtl="0" eaLnBrk="1" latinLnBrk="1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EC685A"/>
                </a:buClr>
                <a:buFont typeface="Wingdings"/>
                <a:buNone/>
                <a:defRPr/>
              </a:pPr>
              <a:r>
                <a:rPr lang="ko-KR" altLang="en-US" sz="3600" spc="-15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텍스트데이터의 활용 </a:t>
              </a:r>
              <a:r>
                <a:rPr lang="en-US" altLang="ko-KR" sz="3600" spc="-15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BF7AAF3-73EB-488F-3992-CBB2DEA69BB6}"/>
                </a:ext>
              </a:extLst>
            </p:cNvPr>
            <p:cNvSpPr/>
            <p:nvPr/>
          </p:nvSpPr>
          <p:spPr>
            <a:xfrm>
              <a:off x="724121" y="2168690"/>
              <a:ext cx="547278" cy="547278"/>
            </a:xfrm>
            <a:prstGeom prst="ellipse">
              <a:avLst/>
            </a:prstGeom>
            <a:solidFill>
              <a:srgbClr val="E0A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21" name="그래픽 20">
            <a:extLst>
              <a:ext uri="{FF2B5EF4-FFF2-40B4-BE49-F238E27FC236}">
                <a16:creationId xmlns:a16="http://schemas.microsoft.com/office/drawing/2014/main" id="{16829B4B-C68D-86FE-32A5-540D74CC0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344" y="718163"/>
            <a:ext cx="1029166" cy="990213"/>
          </a:xfrm>
          <a:prstGeom prst="rect">
            <a:avLst/>
          </a:prstGeom>
        </p:spPr>
      </p:pic>
      <p:sp>
        <p:nvSpPr>
          <p:cNvPr id="23" name="모서리가 둥근 직사각형 294">
            <a:extLst>
              <a:ext uri="{FF2B5EF4-FFF2-40B4-BE49-F238E27FC236}">
                <a16:creationId xmlns:a16="http://schemas.microsoft.com/office/drawing/2014/main" id="{9133AFCB-26A8-1B3B-5E7C-CF9F86F94953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B131B0-DA4F-9CBB-DDD1-5BEA36E67977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D8D2982-93AD-2ADA-F89C-86BC93B279A6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8" name="모서리가 둥근 직사각형 294">
              <a:extLst>
                <a:ext uri="{FF2B5EF4-FFF2-40B4-BE49-F238E27FC236}">
                  <a16:creationId xmlns:a16="http://schemas.microsoft.com/office/drawing/2014/main" id="{A0B303FA-8C12-43E9-9ACA-37471453EDA6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17A014A5-06E0-2364-A4DD-2BB510115233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344BD07-4569-2529-99FB-83F582A7CC22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2D72E0-97B3-4274-9872-B27DB95C4233}"/>
              </a:ext>
            </a:extLst>
          </p:cNvPr>
          <p:cNvSpPr txBox="1"/>
          <p:nvPr/>
        </p:nvSpPr>
        <p:spPr>
          <a:xfrm>
            <a:off x="2337572" y="129334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09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50"/>
                            </p:stCondLst>
                            <p:childTnLst>
                              <p:par>
                                <p:cTn id="11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58333E-6 4.44444E-6 L 0.00091 -0.03588 " pathEditMode="relative" rAng="0" ptsTypes="AA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806"/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B85F4-D97C-3FF1-435E-A7D57615D1E9}"/>
              </a:ext>
            </a:extLst>
          </p:cNvPr>
          <p:cNvSpPr txBox="1"/>
          <p:nvPr/>
        </p:nvSpPr>
        <p:spPr>
          <a:xfrm>
            <a:off x="1778373" y="2998113"/>
            <a:ext cx="47179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300" dirty="0">
                <a:solidFill>
                  <a:srgbClr val="38454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검색데이터의 활용</a:t>
            </a:r>
          </a:p>
        </p:txBody>
      </p:sp>
      <p:sp>
        <p:nvSpPr>
          <p:cNvPr id="3" name="모서리가 둥근 직사각형 294">
            <a:extLst>
              <a:ext uri="{FF2B5EF4-FFF2-40B4-BE49-F238E27FC236}">
                <a16:creationId xmlns:a16="http://schemas.microsoft.com/office/drawing/2014/main" id="{CED41CFB-CC73-8BEC-225A-230869937A7C}"/>
              </a:ext>
            </a:extLst>
          </p:cNvPr>
          <p:cNvSpPr/>
          <p:nvPr/>
        </p:nvSpPr>
        <p:spPr bwMode="auto">
          <a:xfrm>
            <a:off x="335570" y="1495334"/>
            <a:ext cx="2885606" cy="815432"/>
          </a:xfrm>
          <a:prstGeom prst="roundRect">
            <a:avLst>
              <a:gd name="adj" fmla="val 50000"/>
            </a:avLst>
          </a:prstGeom>
          <a:solidFill>
            <a:srgbClr val="9AB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빅데이터의 </a:t>
            </a:r>
            <a:endParaRPr lang="en-US" altLang="ko-KR" sz="2400" spc="-150" dirty="0">
              <a:solidFill>
                <a:schemeClr val="bg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이해와 활용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E1ED31-9915-7C57-FAF6-FDA9CF7F0AF4}"/>
              </a:ext>
            </a:extLst>
          </p:cNvPr>
          <p:cNvCxnSpPr>
            <a:cxnSpLocks/>
          </p:cNvCxnSpPr>
          <p:nvPr/>
        </p:nvCxnSpPr>
        <p:spPr>
          <a:xfrm>
            <a:off x="834737" y="2484839"/>
            <a:ext cx="6119771" cy="0"/>
          </a:xfrm>
          <a:prstGeom prst="line">
            <a:avLst/>
          </a:prstGeom>
          <a:ln w="19050">
            <a:solidFill>
              <a:srgbClr val="518A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C7DAA8-6909-4358-C84C-67E417CB59F2}"/>
              </a:ext>
            </a:extLst>
          </p:cNvPr>
          <p:cNvCxnSpPr>
            <a:cxnSpLocks/>
          </p:cNvCxnSpPr>
          <p:nvPr/>
        </p:nvCxnSpPr>
        <p:spPr>
          <a:xfrm>
            <a:off x="872212" y="4365486"/>
            <a:ext cx="6119771" cy="0"/>
          </a:xfrm>
          <a:prstGeom prst="line">
            <a:avLst/>
          </a:prstGeom>
          <a:ln w="19050">
            <a:solidFill>
              <a:srgbClr val="518A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5FF22D-48F8-75B8-8806-05F48DEA71BB}"/>
              </a:ext>
            </a:extLst>
          </p:cNvPr>
          <p:cNvGrpSpPr/>
          <p:nvPr/>
        </p:nvGrpSpPr>
        <p:grpSpPr>
          <a:xfrm>
            <a:off x="765872" y="2990439"/>
            <a:ext cx="846277" cy="861774"/>
            <a:chOff x="728926" y="2626287"/>
            <a:chExt cx="846277" cy="86177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BB60F6-15C4-A338-6771-88804C737CCA}"/>
                </a:ext>
              </a:extLst>
            </p:cNvPr>
            <p:cNvSpPr/>
            <p:nvPr/>
          </p:nvSpPr>
          <p:spPr>
            <a:xfrm>
              <a:off x="728926" y="2652057"/>
              <a:ext cx="846277" cy="815432"/>
            </a:xfrm>
            <a:prstGeom prst="ellipse">
              <a:avLst/>
            </a:prstGeom>
            <a:gradFill flip="none" rotWithShape="1">
              <a:gsLst>
                <a:gs pos="0">
                  <a:srgbClr val="F4E1CD"/>
                </a:gs>
                <a:gs pos="37000">
                  <a:srgbClr val="E0AD7A"/>
                </a:gs>
                <a:gs pos="100000">
                  <a:srgbClr val="C35E4C"/>
                </a:gs>
              </a:gsLst>
              <a:lin ang="2700000" scaled="1"/>
              <a:tileRect/>
            </a:gradFill>
            <a:ln w="6350">
              <a:solidFill>
                <a:srgbClr val="B06079"/>
              </a:solidFill>
            </a:ln>
            <a:effectLst>
              <a:outerShdw dist="25400" dir="2700000" algn="tl" rotWithShape="0">
                <a:schemeClr val="bg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30923B-4F7A-6EBA-8871-E2321F4FF60D}"/>
                </a:ext>
              </a:extLst>
            </p:cNvPr>
            <p:cNvSpPr txBox="1"/>
            <p:nvPr/>
          </p:nvSpPr>
          <p:spPr>
            <a:xfrm>
              <a:off x="909151" y="2626287"/>
              <a:ext cx="46679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spc="-300" dirty="0">
                  <a:solidFill>
                    <a:schemeClr val="bg1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2</a:t>
              </a:r>
              <a:endParaRPr lang="ko-KR" altLang="en-US" sz="5000" spc="-3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75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검색데이터의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17748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ko-KR" altLang="en-US" dirty="0"/>
              <a:t>궁금한 것이 있거나 상품을 구매할 때</a:t>
            </a:r>
            <a:r>
              <a:rPr lang="en-US" altLang="ko-KR" dirty="0"/>
              <a:t>,</a:t>
            </a:r>
            <a:r>
              <a:rPr lang="ko-KR" altLang="en-US" dirty="0"/>
              <a:t> 여행을 가서 식사할 때 늘 검색</a:t>
            </a:r>
            <a:endParaRPr lang="en-US" altLang="ko-KR" dirty="0"/>
          </a:p>
          <a:p>
            <a:pPr>
              <a:buClr>
                <a:srgbClr val="9FAD64"/>
              </a:buClr>
            </a:pPr>
            <a:r>
              <a:rPr lang="ko-KR" altLang="en-US" dirty="0"/>
              <a:t>우리의 검색이 모여서 빅데이터 → 검색데이터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- </a:t>
            </a:r>
            <a:r>
              <a:rPr lang="ko-KR" altLang="en-US" dirty="0" err="1"/>
              <a:t>검색포털에서</a:t>
            </a:r>
            <a:r>
              <a:rPr lang="ko-KR" altLang="en-US" dirty="0"/>
              <a:t> 검색한 결과를 정리해서 정보를 제공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검색하는 인간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267504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검색데이터의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 </a:t>
            </a:r>
            <a:r>
              <a:rPr lang="ko-KR" altLang="en-US" spc="-150" dirty="0">
                <a:solidFill>
                  <a:srgbClr val="0A2C2B"/>
                </a:solidFill>
              </a:rPr>
              <a:t>검색 엔진 </a:t>
            </a:r>
            <a:r>
              <a:rPr lang="en-US" altLang="ko-KR" spc="-150" dirty="0">
                <a:solidFill>
                  <a:srgbClr val="0A2C2B"/>
                </a:solidFill>
              </a:rPr>
              <a:t>: WWW</a:t>
            </a:r>
            <a:r>
              <a:rPr lang="ko-KR" altLang="en-US" spc="-150" dirty="0">
                <a:solidFill>
                  <a:srgbClr val="0A2C2B"/>
                </a:solidFill>
              </a:rPr>
              <a:t>에서 특정 검색 쿼리를 검색해서 결과를 제공</a:t>
            </a:r>
            <a:endParaRPr lang="en-US" altLang="ko-KR" spc="-150" dirty="0">
              <a:solidFill>
                <a:srgbClr val="0A2C2B"/>
              </a:solidFill>
            </a:endParaRP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rgbClr val="0A2C2B"/>
                </a:solidFill>
              </a:rPr>
              <a:t>   - Yahoo(1995</a:t>
            </a:r>
            <a:r>
              <a:rPr lang="ko-KR" altLang="en-US" spc="-150" dirty="0">
                <a:solidFill>
                  <a:srgbClr val="0A2C2B"/>
                </a:solidFill>
              </a:rPr>
              <a:t>년</a:t>
            </a:r>
            <a:r>
              <a:rPr lang="en-US" altLang="ko-KR" spc="-150" dirty="0">
                <a:solidFill>
                  <a:srgbClr val="0A2C2B"/>
                </a:solidFill>
              </a:rPr>
              <a:t>), Google(1998</a:t>
            </a:r>
            <a:r>
              <a:rPr lang="ko-KR" altLang="en-US" spc="-150" dirty="0">
                <a:solidFill>
                  <a:srgbClr val="0A2C2B"/>
                </a:solidFill>
              </a:rPr>
              <a:t>년</a:t>
            </a:r>
            <a:r>
              <a:rPr lang="en-US" altLang="ko-KR" spc="-150" dirty="0">
                <a:solidFill>
                  <a:srgbClr val="0A2C2B"/>
                </a:solidFill>
              </a:rPr>
              <a:t>), MSN(1998</a:t>
            </a:r>
            <a:r>
              <a:rPr lang="ko-KR" altLang="en-US" spc="-150" dirty="0">
                <a:solidFill>
                  <a:srgbClr val="0A2C2B"/>
                </a:solidFill>
              </a:rPr>
              <a:t>년</a:t>
            </a:r>
            <a:r>
              <a:rPr lang="en-US" altLang="ko-KR" spc="-150" dirty="0">
                <a:solidFill>
                  <a:srgbClr val="0A2C2B"/>
                </a:solidFill>
              </a:rPr>
              <a:t>, Bing), </a:t>
            </a: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rgbClr val="0A2C2B"/>
                </a:solidFill>
              </a:rPr>
              <a:t>      Baidu(2000</a:t>
            </a:r>
            <a:r>
              <a:rPr lang="ko-KR" altLang="en-US" spc="-150" dirty="0">
                <a:solidFill>
                  <a:srgbClr val="0A2C2B"/>
                </a:solidFill>
              </a:rPr>
              <a:t>년</a:t>
            </a:r>
            <a:r>
              <a:rPr lang="en-US" altLang="ko-KR" spc="-150" dirty="0">
                <a:solidFill>
                  <a:srgbClr val="0A2C2B"/>
                </a:solidFill>
              </a:rPr>
              <a:t>), Yandex(2010</a:t>
            </a:r>
            <a:r>
              <a:rPr lang="ko-KR" altLang="en-US" spc="-150" dirty="0">
                <a:solidFill>
                  <a:srgbClr val="0A2C2B"/>
                </a:solidFill>
              </a:rPr>
              <a:t>년</a:t>
            </a:r>
            <a:r>
              <a:rPr lang="en-US" altLang="ko-KR" spc="-150" dirty="0">
                <a:solidFill>
                  <a:srgbClr val="0A2C2B"/>
                </a:solidFill>
              </a:rPr>
              <a:t>)</a:t>
            </a: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rgbClr val="0A2C2B"/>
                </a:solidFill>
              </a:rPr>
              <a:t>   - </a:t>
            </a:r>
            <a:r>
              <a:rPr lang="en-US" altLang="ko-KR" spc="-150" dirty="0" err="1">
                <a:solidFill>
                  <a:srgbClr val="0A2C2B"/>
                </a:solidFill>
              </a:rPr>
              <a:t>Daum</a:t>
            </a:r>
            <a:r>
              <a:rPr lang="en-US" altLang="ko-KR" spc="-150" dirty="0">
                <a:solidFill>
                  <a:srgbClr val="0A2C2B"/>
                </a:solidFill>
              </a:rPr>
              <a:t>(1995</a:t>
            </a:r>
            <a:r>
              <a:rPr lang="ko-KR" altLang="en-US" spc="-150" dirty="0">
                <a:solidFill>
                  <a:srgbClr val="0A2C2B"/>
                </a:solidFill>
              </a:rPr>
              <a:t>년</a:t>
            </a:r>
            <a:r>
              <a:rPr lang="en-US" altLang="ko-KR" spc="-150" dirty="0">
                <a:solidFill>
                  <a:srgbClr val="0A2C2B"/>
                </a:solidFill>
              </a:rPr>
              <a:t>, </a:t>
            </a:r>
            <a:r>
              <a:rPr lang="en-US" altLang="ko-KR" spc="-150" dirty="0" err="1">
                <a:solidFill>
                  <a:srgbClr val="0A2C2B"/>
                </a:solidFill>
              </a:rPr>
              <a:t>Kakao</a:t>
            </a:r>
            <a:r>
              <a:rPr lang="en-US" altLang="ko-KR" spc="-150" dirty="0">
                <a:solidFill>
                  <a:srgbClr val="0A2C2B"/>
                </a:solidFill>
              </a:rPr>
              <a:t>), </a:t>
            </a:r>
            <a:r>
              <a:rPr lang="en-US" altLang="ko-KR" spc="-150" dirty="0" err="1">
                <a:solidFill>
                  <a:srgbClr val="0A2C2B"/>
                </a:solidFill>
              </a:rPr>
              <a:t>Naver</a:t>
            </a:r>
            <a:r>
              <a:rPr lang="en-US" altLang="ko-KR" spc="-150" dirty="0">
                <a:solidFill>
                  <a:srgbClr val="0A2C2B"/>
                </a:solidFill>
              </a:rPr>
              <a:t>(1999</a:t>
            </a:r>
            <a:r>
              <a:rPr lang="ko-KR" altLang="en-US" spc="-150" dirty="0">
                <a:solidFill>
                  <a:srgbClr val="0A2C2B"/>
                </a:solidFill>
              </a:rPr>
              <a:t>년</a:t>
            </a:r>
            <a:r>
              <a:rPr lang="en-US" altLang="ko-KR" spc="-150" dirty="0">
                <a:solidFill>
                  <a:srgbClr val="0A2C2B"/>
                </a:solidFill>
              </a:rPr>
              <a:t>)</a:t>
            </a: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rgbClr val="0A2C2B"/>
                </a:solidFill>
              </a:rPr>
              <a:t>   - </a:t>
            </a:r>
            <a:r>
              <a:rPr lang="ko-KR" altLang="en-US" spc="-150" dirty="0">
                <a:solidFill>
                  <a:srgbClr val="0A2C2B"/>
                </a:solidFill>
              </a:rPr>
              <a:t>시장</a:t>
            </a:r>
            <a:r>
              <a:rPr lang="en-US" altLang="ko-KR" spc="-150" dirty="0">
                <a:solidFill>
                  <a:srgbClr val="0A2C2B"/>
                </a:solidFill>
              </a:rPr>
              <a:t> </a:t>
            </a:r>
            <a:r>
              <a:rPr lang="ko-KR" altLang="en-US" spc="-150" dirty="0">
                <a:solidFill>
                  <a:srgbClr val="0A2C2B"/>
                </a:solidFill>
              </a:rPr>
              <a:t>점유율 </a:t>
            </a:r>
            <a:r>
              <a:rPr lang="en-US" altLang="ko-KR" spc="-150" dirty="0">
                <a:solidFill>
                  <a:srgbClr val="0A2C2B"/>
                </a:solidFill>
              </a:rPr>
              <a:t>: </a:t>
            </a:r>
            <a:r>
              <a:rPr lang="ko-KR" altLang="en-US" spc="-150" dirty="0">
                <a:solidFill>
                  <a:srgbClr val="0A2C2B"/>
                </a:solidFill>
              </a:rPr>
              <a:t>세계적으로</a:t>
            </a:r>
            <a:r>
              <a:rPr lang="en-US" altLang="ko-KR" spc="-150" dirty="0">
                <a:solidFill>
                  <a:srgbClr val="0A2C2B"/>
                </a:solidFill>
              </a:rPr>
              <a:t> Google</a:t>
            </a:r>
            <a:r>
              <a:rPr lang="ko-KR" altLang="en-US" spc="-150" dirty="0">
                <a:solidFill>
                  <a:srgbClr val="0A2C2B"/>
                </a:solidFill>
              </a:rPr>
              <a:t>이 압도적으로 높으며</a:t>
            </a:r>
            <a:r>
              <a:rPr lang="en-US" altLang="ko-KR" spc="-150" dirty="0">
                <a:solidFill>
                  <a:srgbClr val="0A2C2B"/>
                </a:solidFill>
              </a:rPr>
              <a:t>, </a:t>
            </a: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rgbClr val="0A2C2B"/>
                </a:solidFill>
              </a:rPr>
              <a:t>     </a:t>
            </a:r>
            <a:r>
              <a:rPr lang="ko-KR" altLang="en-US" spc="-150" dirty="0">
                <a:solidFill>
                  <a:srgbClr val="0A2C2B"/>
                </a:solidFill>
              </a:rPr>
              <a:t>우리나라의 경우 </a:t>
            </a:r>
            <a:r>
              <a:rPr lang="en-US" altLang="ko-KR" spc="-150" dirty="0" err="1">
                <a:solidFill>
                  <a:srgbClr val="0A2C2B"/>
                </a:solidFill>
              </a:rPr>
              <a:t>Naver</a:t>
            </a:r>
            <a:r>
              <a:rPr lang="ko-KR" altLang="en-US" spc="-150" dirty="0">
                <a:solidFill>
                  <a:srgbClr val="0A2C2B"/>
                </a:solidFill>
              </a:rPr>
              <a:t>가 높은 편</a:t>
            </a:r>
            <a:endParaRPr lang="en-US" altLang="ko-KR" spc="-150" dirty="0">
              <a:solidFill>
                <a:srgbClr val="0A2C2B"/>
              </a:solidFill>
            </a:endParaRPr>
          </a:p>
          <a:p>
            <a:pPr marL="0" indent="0">
              <a:buClr>
                <a:srgbClr val="9FAD64"/>
              </a:buClr>
              <a:buNone/>
            </a:pPr>
            <a:endParaRPr lang="en-US" altLang="ko-KR" sz="1000" spc="-150" dirty="0">
              <a:solidFill>
                <a:srgbClr val="0A2C2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1990</a:t>
              </a:r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년대 인터넷 등장 이후 정보의 검색이 중요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67983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검색데이터의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28212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 </a:t>
            </a:r>
            <a:r>
              <a:rPr lang="ko-KR" altLang="en-US" spc="-150" dirty="0" err="1">
                <a:solidFill>
                  <a:srgbClr val="0A2C2B"/>
                </a:solidFill>
              </a:rPr>
              <a:t>크롤러로</a:t>
            </a:r>
            <a:r>
              <a:rPr lang="ko-KR" altLang="en-US" spc="-150" dirty="0">
                <a:solidFill>
                  <a:srgbClr val="0A2C2B"/>
                </a:solidFill>
              </a:rPr>
              <a:t> 접근가능한 웹페이지를 따라다니며 검색 색인 만듦</a:t>
            </a:r>
            <a:endParaRPr lang="en-US" altLang="ko-KR" spc="-150" dirty="0">
              <a:solidFill>
                <a:srgbClr val="0A2C2B"/>
              </a:solidFill>
            </a:endParaRP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rgbClr val="0A2C2B"/>
                </a:solidFill>
              </a:rPr>
              <a:t>    - </a:t>
            </a:r>
            <a:r>
              <a:rPr lang="ko-KR" altLang="en-US" spc="-150" dirty="0">
                <a:solidFill>
                  <a:srgbClr val="0A2C2B"/>
                </a:solidFill>
              </a:rPr>
              <a:t>검색 색인에는 키워드</a:t>
            </a:r>
            <a:r>
              <a:rPr lang="en-US" altLang="ko-KR" spc="-150" dirty="0">
                <a:solidFill>
                  <a:srgbClr val="0A2C2B"/>
                </a:solidFill>
              </a:rPr>
              <a:t>, </a:t>
            </a:r>
            <a:r>
              <a:rPr lang="ko-KR" altLang="en-US" spc="-150" dirty="0" err="1">
                <a:solidFill>
                  <a:srgbClr val="0A2C2B"/>
                </a:solidFill>
              </a:rPr>
              <a:t>엡데이트</a:t>
            </a:r>
            <a:r>
              <a:rPr lang="ko-KR" altLang="en-US" spc="-150" dirty="0">
                <a:solidFill>
                  <a:srgbClr val="0A2C2B"/>
                </a:solidFill>
              </a:rPr>
              <a:t> 상태 등</a:t>
            </a:r>
            <a:endParaRPr lang="en-US" altLang="ko-KR" spc="-150" dirty="0">
              <a:solidFill>
                <a:srgbClr val="0A2C2B"/>
              </a:solidFill>
            </a:endParaRPr>
          </a:p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 </a:t>
            </a:r>
            <a:r>
              <a:rPr lang="ko-KR" altLang="en-US" spc="-150" dirty="0">
                <a:solidFill>
                  <a:srgbClr val="0A2C2B"/>
                </a:solidFill>
              </a:rPr>
              <a:t>검색 순위 결정 </a:t>
            </a:r>
            <a:r>
              <a:rPr lang="en-US" altLang="ko-KR" spc="-150" dirty="0">
                <a:solidFill>
                  <a:srgbClr val="0A2C2B"/>
                </a:solidFill>
              </a:rPr>
              <a:t>: </a:t>
            </a:r>
            <a:r>
              <a:rPr lang="ko-KR" altLang="en-US" spc="-150" dirty="0">
                <a:solidFill>
                  <a:srgbClr val="0A2C2B"/>
                </a:solidFill>
              </a:rPr>
              <a:t>검색어의 의미</a:t>
            </a:r>
            <a:r>
              <a:rPr lang="en-US" altLang="ko-KR" spc="-150" dirty="0">
                <a:solidFill>
                  <a:srgbClr val="0A2C2B"/>
                </a:solidFill>
              </a:rPr>
              <a:t>, </a:t>
            </a:r>
            <a:r>
              <a:rPr lang="ko-KR" altLang="en-US" spc="-150" dirty="0">
                <a:solidFill>
                  <a:srgbClr val="0A2C2B"/>
                </a:solidFill>
              </a:rPr>
              <a:t>관련성</a:t>
            </a:r>
            <a:r>
              <a:rPr lang="en-US" altLang="ko-KR" spc="-150" dirty="0">
                <a:solidFill>
                  <a:srgbClr val="0A2C2B"/>
                </a:solidFill>
              </a:rPr>
              <a:t>, </a:t>
            </a:r>
            <a:r>
              <a:rPr lang="ko-KR" altLang="en-US" spc="-150" dirty="0">
                <a:solidFill>
                  <a:srgbClr val="0A2C2B"/>
                </a:solidFill>
              </a:rPr>
              <a:t>품질</a:t>
            </a:r>
            <a:r>
              <a:rPr lang="en-US" altLang="ko-KR" spc="-150" dirty="0">
                <a:solidFill>
                  <a:srgbClr val="0A2C2B"/>
                </a:solidFill>
              </a:rPr>
              <a:t>, </a:t>
            </a:r>
            <a:r>
              <a:rPr lang="ko-KR" altLang="en-US" spc="-150" dirty="0">
                <a:solidFill>
                  <a:srgbClr val="0A2C2B"/>
                </a:solidFill>
              </a:rPr>
              <a:t>지역 등을 고려</a:t>
            </a:r>
            <a:endParaRPr lang="en-US" altLang="ko-KR" spc="-150" dirty="0">
              <a:solidFill>
                <a:srgbClr val="0A2C2B"/>
              </a:solidFill>
            </a:endParaRP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rgbClr val="0A2C2B"/>
                </a:solidFill>
              </a:rPr>
              <a:t>    - </a:t>
            </a:r>
            <a:r>
              <a:rPr lang="ko-KR" altLang="en-US" spc="-150" dirty="0">
                <a:solidFill>
                  <a:srgbClr val="0A2C2B"/>
                </a:solidFill>
              </a:rPr>
              <a:t>검색 엔진의 편향</a:t>
            </a:r>
            <a:r>
              <a:rPr lang="en-US" altLang="ko-KR" spc="-150" dirty="0">
                <a:solidFill>
                  <a:srgbClr val="0A2C2B"/>
                </a:solidFill>
              </a:rPr>
              <a:t>(</a:t>
            </a:r>
            <a:r>
              <a:rPr lang="ko-KR" altLang="en-US" spc="-150" dirty="0">
                <a:solidFill>
                  <a:srgbClr val="0A2C2B"/>
                </a:solidFill>
              </a:rPr>
              <a:t>정치</a:t>
            </a:r>
            <a:r>
              <a:rPr lang="en-US" altLang="ko-KR" spc="-150" dirty="0">
                <a:solidFill>
                  <a:srgbClr val="0A2C2B"/>
                </a:solidFill>
              </a:rPr>
              <a:t>, </a:t>
            </a:r>
            <a:r>
              <a:rPr lang="ko-KR" altLang="en-US" spc="-150" dirty="0">
                <a:solidFill>
                  <a:srgbClr val="0A2C2B"/>
                </a:solidFill>
              </a:rPr>
              <a:t>종교 등</a:t>
            </a:r>
            <a:r>
              <a:rPr lang="en-US" altLang="ko-KR" spc="-150" dirty="0">
                <a:solidFill>
                  <a:srgbClr val="0A2C2B"/>
                </a:solidFill>
              </a:rPr>
              <a:t>), </a:t>
            </a:r>
            <a:r>
              <a:rPr lang="ko-KR" altLang="en-US" spc="-150" dirty="0">
                <a:solidFill>
                  <a:srgbClr val="0A2C2B"/>
                </a:solidFill>
              </a:rPr>
              <a:t>맞춤형에 따른 지적 고립</a:t>
            </a:r>
            <a:endParaRPr lang="en-US" altLang="ko-KR" spc="-150" dirty="0">
              <a:solidFill>
                <a:srgbClr val="0A2C2B"/>
              </a:solidFill>
            </a:endParaRPr>
          </a:p>
          <a:p>
            <a:pPr>
              <a:buClr>
                <a:srgbClr val="9FAD64"/>
              </a:buClr>
            </a:pPr>
            <a:r>
              <a:rPr lang="ko-KR" altLang="en-US" spc="-150" dirty="0">
                <a:solidFill>
                  <a:schemeClr val="tx1"/>
                </a:solidFill>
              </a:rPr>
              <a:t> 검색 알고리즘 </a:t>
            </a:r>
            <a:r>
              <a:rPr lang="en-US" altLang="ko-KR" spc="-150" dirty="0">
                <a:solidFill>
                  <a:schemeClr val="tx1"/>
                </a:solidFill>
              </a:rPr>
              <a:t>: </a:t>
            </a:r>
            <a:r>
              <a:rPr lang="en-US" altLang="ko-KR" spc="-150" dirty="0" err="1">
                <a:solidFill>
                  <a:schemeClr val="tx1"/>
                </a:solidFill>
              </a:rPr>
              <a:t>RankDex</a:t>
            </a:r>
            <a:r>
              <a:rPr lang="en-US" altLang="ko-KR" spc="-150" dirty="0">
                <a:solidFill>
                  <a:schemeClr val="tx1"/>
                </a:solidFill>
              </a:rPr>
              <a:t>(1996</a:t>
            </a:r>
            <a:r>
              <a:rPr lang="ko-KR" altLang="en-US" spc="-150" dirty="0">
                <a:solidFill>
                  <a:schemeClr val="tx1"/>
                </a:solidFill>
              </a:rPr>
              <a:t>년</a:t>
            </a:r>
            <a:r>
              <a:rPr lang="en-US" altLang="ko-KR" spc="-150" dirty="0">
                <a:solidFill>
                  <a:schemeClr val="tx1"/>
                </a:solidFill>
              </a:rPr>
              <a:t>, Robin Li), </a:t>
            </a: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chemeClr val="tx1"/>
                </a:solidFill>
              </a:rPr>
              <a:t>                               PageRank(1998</a:t>
            </a:r>
            <a:r>
              <a:rPr lang="ko-KR" altLang="en-US" spc="-150" dirty="0">
                <a:solidFill>
                  <a:schemeClr val="tx1"/>
                </a:solidFill>
              </a:rPr>
              <a:t>년</a:t>
            </a:r>
            <a:r>
              <a:rPr lang="en-US" altLang="ko-KR" spc="-150" dirty="0">
                <a:solidFill>
                  <a:schemeClr val="tx1"/>
                </a:solidFill>
              </a:rPr>
              <a:t>, Larry Page)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검색엔진 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실시간 </a:t>
              </a:r>
              <a:r>
                <a:rPr lang="ko-KR" altLang="en-US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웹크롤링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색인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검색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831534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검색데이터의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319061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ko-KR" altLang="en-US" dirty="0"/>
              <a:t>사용자가 검색 포털에 검색어를 입력하여 주요 정보를 찾을 때 검색 </a:t>
            </a:r>
            <a:r>
              <a:rPr lang="ko-KR" altLang="en-US" dirty="0" err="1"/>
              <a:t>질의어별</a:t>
            </a:r>
            <a:r>
              <a:rPr lang="ko-KR" altLang="en-US" dirty="0"/>
              <a:t> </a:t>
            </a:r>
            <a:r>
              <a:rPr lang="ko-KR" altLang="en-US" dirty="0" err="1"/>
              <a:t>검색수를</a:t>
            </a:r>
            <a:r>
              <a:rPr lang="ko-KR" altLang="en-US" dirty="0"/>
              <a:t> 요약하여 정리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rgbClr val="0A2C2B"/>
                </a:solidFill>
              </a:rPr>
              <a:t>   - </a:t>
            </a:r>
            <a:r>
              <a:rPr lang="ko-KR" altLang="en-US" spc="-150" dirty="0">
                <a:solidFill>
                  <a:srgbClr val="0A2C2B"/>
                </a:solidFill>
              </a:rPr>
              <a:t>구글 트렌드</a:t>
            </a:r>
            <a:r>
              <a:rPr lang="en-US" altLang="ko-KR" spc="-150" dirty="0">
                <a:solidFill>
                  <a:srgbClr val="0A2C2B"/>
                </a:solidFill>
              </a:rPr>
              <a:t>, </a:t>
            </a:r>
            <a:r>
              <a:rPr lang="ko-KR" altLang="en-US" spc="-150" dirty="0">
                <a:solidFill>
                  <a:srgbClr val="0A2C2B"/>
                </a:solidFill>
              </a:rPr>
              <a:t>네이버 </a:t>
            </a:r>
            <a:r>
              <a:rPr lang="ko-KR" altLang="en-US" spc="-150" dirty="0" err="1">
                <a:solidFill>
                  <a:srgbClr val="0A2C2B"/>
                </a:solidFill>
              </a:rPr>
              <a:t>데이터랩</a:t>
            </a:r>
            <a:endParaRPr lang="en-US" altLang="ko-KR" spc="-150" dirty="0">
              <a:solidFill>
                <a:srgbClr val="0A2C2B"/>
              </a:solidFill>
            </a:endParaRPr>
          </a:p>
          <a:p>
            <a:pPr>
              <a:buClr>
                <a:srgbClr val="9FAD64"/>
              </a:buClr>
            </a:pPr>
            <a:r>
              <a:rPr lang="ko-KR" altLang="en-US" dirty="0"/>
              <a:t>검색 통계로 분석 기간 중 검색어의 변화를 </a:t>
            </a:r>
            <a:r>
              <a:rPr lang="ko-KR" altLang="en-US" spc="-150" dirty="0">
                <a:solidFill>
                  <a:schemeClr val="bg1"/>
                </a:solidFill>
                <a:highlight>
                  <a:srgbClr val="9FAD64"/>
                </a:highlight>
              </a:rPr>
              <a:t>상대적</a:t>
            </a:r>
            <a:r>
              <a:rPr lang="ko-KR" altLang="en-US" dirty="0"/>
              <a:t>으로 파악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- </a:t>
            </a:r>
            <a:r>
              <a:rPr lang="ko-KR" altLang="en-US" dirty="0" err="1"/>
              <a:t>검색량</a:t>
            </a:r>
            <a:r>
              <a:rPr lang="ko-KR" altLang="en-US" dirty="0"/>
              <a:t> </a:t>
            </a:r>
            <a:r>
              <a:rPr lang="en-US" altLang="ko-KR" dirty="0"/>
              <a:t>0∼100,</a:t>
            </a:r>
            <a:r>
              <a:rPr lang="ko-KR" altLang="en-US" dirty="0"/>
              <a:t> 상대적 값으로 표준화</a:t>
            </a:r>
            <a:endParaRPr lang="en-US" altLang="ko-KR" dirty="0"/>
          </a:p>
          <a:p>
            <a:pPr>
              <a:buClr>
                <a:srgbClr val="9FAD64"/>
              </a:buClr>
            </a:pPr>
            <a:r>
              <a:rPr lang="ko-KR" altLang="en-US" dirty="0"/>
              <a:t>검색어는 키워드 중심 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</a:t>
            </a:r>
            <a:r>
              <a:rPr lang="ko-KR" altLang="en-US" dirty="0"/>
              <a:t>→ </a:t>
            </a:r>
            <a:r>
              <a:rPr lang="ko-KR" altLang="en-US" spc="-150" dirty="0"/>
              <a:t>비정형 </a:t>
            </a:r>
            <a:r>
              <a:rPr lang="en-US" altLang="ko-KR" spc="-150" dirty="0"/>
              <a:t>SNS</a:t>
            </a:r>
            <a:r>
              <a:rPr lang="ko-KR" altLang="en-US" spc="-150" dirty="0"/>
              <a:t> 데이터보다 상대적으로 오류가 적고 의도성이 낮음</a:t>
            </a:r>
            <a:endParaRPr lang="en-US" altLang="ko-KR" spc="-15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검색데이터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70211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검색데이터의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444294" y="2309687"/>
            <a:ext cx="8478262" cy="9335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 </a:t>
            </a:r>
            <a:r>
              <a:rPr lang="ko-KR" altLang="en-US" spc="-150" dirty="0">
                <a:solidFill>
                  <a:srgbClr val="0A2C2B"/>
                </a:solidFill>
              </a:rPr>
              <a:t>검색어 트렌드 외에 </a:t>
            </a:r>
            <a:r>
              <a:rPr lang="ko-KR" altLang="en-US" spc="-150" dirty="0" err="1">
                <a:solidFill>
                  <a:srgbClr val="0A2C2B"/>
                </a:solidFill>
              </a:rPr>
              <a:t>쇼핑인사이트</a:t>
            </a:r>
            <a:r>
              <a:rPr lang="ko-KR" altLang="en-US" spc="-150" dirty="0">
                <a:solidFill>
                  <a:srgbClr val="0A2C2B"/>
                </a:solidFill>
              </a:rPr>
              <a:t> 등을 제공</a:t>
            </a:r>
            <a:endParaRPr lang="en-US" altLang="ko-KR" spc="-150" dirty="0">
              <a:solidFill>
                <a:srgbClr val="0A2C2B"/>
              </a:solidFill>
            </a:endParaRP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rgbClr val="0A2C2B"/>
                </a:solidFill>
              </a:rPr>
              <a:t>    - </a:t>
            </a:r>
            <a:r>
              <a:rPr lang="ko-KR" altLang="en-US" spc="-150" dirty="0">
                <a:solidFill>
                  <a:srgbClr val="0A2C2B"/>
                </a:solidFill>
              </a:rPr>
              <a:t>성별</a:t>
            </a:r>
            <a:r>
              <a:rPr lang="en-US" altLang="ko-KR" spc="-150" dirty="0">
                <a:solidFill>
                  <a:srgbClr val="0A2C2B"/>
                </a:solidFill>
              </a:rPr>
              <a:t>, </a:t>
            </a:r>
            <a:r>
              <a:rPr lang="ko-KR" altLang="en-US" spc="-150" dirty="0">
                <a:solidFill>
                  <a:srgbClr val="0A2C2B"/>
                </a:solidFill>
              </a:rPr>
              <a:t>연령별</a:t>
            </a:r>
            <a:r>
              <a:rPr lang="en-US" altLang="ko-KR" spc="-150" dirty="0">
                <a:solidFill>
                  <a:srgbClr val="0A2C2B"/>
                </a:solidFill>
              </a:rPr>
              <a:t>, </a:t>
            </a:r>
            <a:r>
              <a:rPr lang="ko-KR" altLang="en-US" spc="-150" dirty="0">
                <a:solidFill>
                  <a:srgbClr val="0A2C2B"/>
                </a:solidFill>
              </a:rPr>
              <a:t>기기별로 구분해서 살펴볼 수 있음</a:t>
            </a:r>
            <a:endParaRPr lang="en-US" altLang="ko-KR" spc="-150" dirty="0">
              <a:solidFill>
                <a:srgbClr val="0A2C2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444294" y="3429000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구글 트렌드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(trends.google.co.kr)</a:t>
              </a: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D05EF71-9654-4F2F-BDC4-5F7A165647A6}"/>
              </a:ext>
            </a:extLst>
          </p:cNvPr>
          <p:cNvGrpSpPr/>
          <p:nvPr/>
        </p:nvGrpSpPr>
        <p:grpSpPr>
          <a:xfrm>
            <a:off x="444294" y="1639516"/>
            <a:ext cx="8688539" cy="492443"/>
            <a:chOff x="397404" y="1800767"/>
            <a:chExt cx="8688539" cy="49244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59957BA-F9F8-4F68-B289-C8EA2E2A3831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5B493D90-C993-43AE-900B-6CC4BA5088F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617E3031-E044-4831-83CA-FF05C76A34D4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3549DB-70ED-41CB-9150-77F3A34E69FA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네이버 </a:t>
              </a:r>
              <a:r>
                <a:rPr lang="ko-KR" altLang="en-US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데이터랩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(datalab.naver.com)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63F353F-46B6-4CE0-98C1-85351D30A9BC}"/>
              </a:ext>
            </a:extLst>
          </p:cNvPr>
          <p:cNvSpPr txBox="1"/>
          <p:nvPr/>
        </p:nvSpPr>
        <p:spPr>
          <a:xfrm>
            <a:off x="503031" y="4110716"/>
            <a:ext cx="8478262" cy="9335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 </a:t>
            </a:r>
            <a:r>
              <a:rPr lang="ko-KR" altLang="en-US" spc="-150" dirty="0">
                <a:solidFill>
                  <a:srgbClr val="0A2C2B"/>
                </a:solidFill>
              </a:rPr>
              <a:t>각국의 검색어 트렌드를 파악</a:t>
            </a:r>
            <a:endParaRPr lang="en-US" altLang="ko-KR" spc="-150" dirty="0">
              <a:solidFill>
                <a:srgbClr val="0A2C2B"/>
              </a:solidFill>
            </a:endParaRP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rgbClr val="0A2C2B"/>
                </a:solidFill>
              </a:rPr>
              <a:t>    - </a:t>
            </a:r>
            <a:r>
              <a:rPr lang="ko-KR" altLang="en-US" spc="-150" dirty="0">
                <a:solidFill>
                  <a:srgbClr val="0A2C2B"/>
                </a:solidFill>
              </a:rPr>
              <a:t>지역별 비교</a:t>
            </a:r>
            <a:r>
              <a:rPr lang="en-US" altLang="ko-KR" spc="-150" dirty="0">
                <a:solidFill>
                  <a:srgbClr val="0A2C2B"/>
                </a:solidFill>
              </a:rPr>
              <a:t>, </a:t>
            </a:r>
            <a:r>
              <a:rPr lang="ko-KR" altLang="en-US" spc="-150" dirty="0">
                <a:solidFill>
                  <a:srgbClr val="0A2C2B"/>
                </a:solidFill>
              </a:rPr>
              <a:t>카테고리별 비교</a:t>
            </a:r>
            <a:endParaRPr lang="en-US" altLang="ko-KR" spc="-150" dirty="0">
              <a:solidFill>
                <a:srgbClr val="0A2C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088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검색데이터의 활용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네이버 </a:t>
              </a:r>
              <a:r>
                <a:rPr lang="ko-KR" altLang="en-US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데이터랩</a:t>
              </a:r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</a:t>
              </a:r>
              <a:r>
                <a:rPr lang="en-US" altLang="ko-KR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Naver</a:t>
              </a:r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Trends)</a:t>
              </a: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5D2E20C-8E31-4ED6-88F4-AE315E2E6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4" y="2186637"/>
            <a:ext cx="6781211" cy="406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6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검색데이터의 활용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네이버 </a:t>
              </a:r>
              <a:r>
                <a:rPr lang="ko-KR" altLang="en-US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데이터랩</a:t>
              </a:r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</a:t>
              </a:r>
              <a:r>
                <a:rPr lang="en-US" altLang="ko-KR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Naver</a:t>
              </a:r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Trends)</a:t>
              </a: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5DDF76-EE0C-4938-BF75-299293A64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22" y="2136721"/>
            <a:ext cx="6082436" cy="439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68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검색데이터의 활용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구글 트렌드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(Google Trends)</a:t>
              </a: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0A17E63-9B54-4FAD-BF73-44795FF8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35" y="2076327"/>
            <a:ext cx="8682039" cy="452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57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검색데이터의 활용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구글 트렌드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(Google Trends)</a:t>
              </a: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AABB26-DB8A-41CE-99C1-683CCF59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41" y="2038637"/>
            <a:ext cx="8797358" cy="469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35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B85F4-D97C-3FF1-435E-A7D57615D1E9}"/>
              </a:ext>
            </a:extLst>
          </p:cNvPr>
          <p:cNvSpPr txBox="1"/>
          <p:nvPr/>
        </p:nvSpPr>
        <p:spPr>
          <a:xfrm>
            <a:off x="1778373" y="2998113"/>
            <a:ext cx="416652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300" dirty="0">
                <a:solidFill>
                  <a:srgbClr val="38454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빅데이터의 수집</a:t>
            </a:r>
          </a:p>
        </p:txBody>
      </p:sp>
      <p:sp>
        <p:nvSpPr>
          <p:cNvPr id="3" name="모서리가 둥근 직사각형 294">
            <a:extLst>
              <a:ext uri="{FF2B5EF4-FFF2-40B4-BE49-F238E27FC236}">
                <a16:creationId xmlns:a16="http://schemas.microsoft.com/office/drawing/2014/main" id="{CED41CFB-CC73-8BEC-225A-230869937A7C}"/>
              </a:ext>
            </a:extLst>
          </p:cNvPr>
          <p:cNvSpPr/>
          <p:nvPr/>
        </p:nvSpPr>
        <p:spPr bwMode="auto">
          <a:xfrm>
            <a:off x="335570" y="1495334"/>
            <a:ext cx="2885606" cy="815432"/>
          </a:xfrm>
          <a:prstGeom prst="roundRect">
            <a:avLst>
              <a:gd name="adj" fmla="val 50000"/>
            </a:avLst>
          </a:prstGeom>
          <a:solidFill>
            <a:srgbClr val="9AB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빅데이터의 </a:t>
            </a:r>
            <a:endParaRPr lang="en-US" altLang="ko-KR" sz="2400" spc="-150" dirty="0">
              <a:solidFill>
                <a:schemeClr val="bg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이해와 활용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E1ED31-9915-7C57-FAF6-FDA9CF7F0AF4}"/>
              </a:ext>
            </a:extLst>
          </p:cNvPr>
          <p:cNvCxnSpPr>
            <a:cxnSpLocks/>
          </p:cNvCxnSpPr>
          <p:nvPr/>
        </p:nvCxnSpPr>
        <p:spPr>
          <a:xfrm>
            <a:off x="834737" y="2484839"/>
            <a:ext cx="6119771" cy="0"/>
          </a:xfrm>
          <a:prstGeom prst="line">
            <a:avLst/>
          </a:prstGeom>
          <a:ln w="19050">
            <a:solidFill>
              <a:srgbClr val="518A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C7DAA8-6909-4358-C84C-67E417CB59F2}"/>
              </a:ext>
            </a:extLst>
          </p:cNvPr>
          <p:cNvCxnSpPr>
            <a:cxnSpLocks/>
          </p:cNvCxnSpPr>
          <p:nvPr/>
        </p:nvCxnSpPr>
        <p:spPr>
          <a:xfrm>
            <a:off x="872212" y="4365486"/>
            <a:ext cx="6119771" cy="0"/>
          </a:xfrm>
          <a:prstGeom prst="line">
            <a:avLst/>
          </a:prstGeom>
          <a:ln w="19050">
            <a:solidFill>
              <a:srgbClr val="518A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5FF22D-48F8-75B8-8806-05F48DEA71BB}"/>
              </a:ext>
            </a:extLst>
          </p:cNvPr>
          <p:cNvGrpSpPr/>
          <p:nvPr/>
        </p:nvGrpSpPr>
        <p:grpSpPr>
          <a:xfrm>
            <a:off x="765872" y="2990439"/>
            <a:ext cx="846277" cy="861774"/>
            <a:chOff x="728926" y="2626287"/>
            <a:chExt cx="846277" cy="86177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BB60F6-15C4-A338-6771-88804C737CCA}"/>
                </a:ext>
              </a:extLst>
            </p:cNvPr>
            <p:cNvSpPr/>
            <p:nvPr/>
          </p:nvSpPr>
          <p:spPr>
            <a:xfrm>
              <a:off x="728926" y="2652057"/>
              <a:ext cx="846277" cy="815432"/>
            </a:xfrm>
            <a:prstGeom prst="ellipse">
              <a:avLst/>
            </a:prstGeom>
            <a:gradFill flip="none" rotWithShape="1">
              <a:gsLst>
                <a:gs pos="0">
                  <a:srgbClr val="F4E1CD"/>
                </a:gs>
                <a:gs pos="37000">
                  <a:srgbClr val="E0AD7A"/>
                </a:gs>
                <a:gs pos="100000">
                  <a:srgbClr val="C35E4C"/>
                </a:gs>
              </a:gsLst>
              <a:lin ang="2700000" scaled="1"/>
              <a:tileRect/>
            </a:gradFill>
            <a:ln w="6350">
              <a:solidFill>
                <a:srgbClr val="B06079"/>
              </a:solidFill>
            </a:ln>
            <a:effectLst>
              <a:outerShdw dist="25400" dir="2700000" algn="tl" rotWithShape="0">
                <a:schemeClr val="bg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30923B-4F7A-6EBA-8871-E2321F4FF60D}"/>
                </a:ext>
              </a:extLst>
            </p:cNvPr>
            <p:cNvSpPr txBox="1"/>
            <p:nvPr/>
          </p:nvSpPr>
          <p:spPr>
            <a:xfrm>
              <a:off x="909151" y="2626287"/>
              <a:ext cx="46679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spc="-300" dirty="0">
                  <a:solidFill>
                    <a:schemeClr val="bg1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1</a:t>
              </a:r>
              <a:endParaRPr lang="ko-KR" altLang="en-US" sz="5000" spc="-3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81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검색데이터의 활용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구글 트렌드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(Google Trends)</a:t>
              </a: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D5E46D-AF3B-4AC1-A006-9465D9F09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2582" r="1115" b="5205"/>
          <a:stretch/>
        </p:blipFill>
        <p:spPr>
          <a:xfrm>
            <a:off x="433181" y="2136721"/>
            <a:ext cx="8895626" cy="362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21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검색데이터의 활용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구글 트렌드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(Google Trends)</a:t>
              </a: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774431-A619-4BF1-9F44-FAF128E67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88" y="2053487"/>
            <a:ext cx="8304046" cy="432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4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검색데이터의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 </a:t>
            </a:r>
            <a:r>
              <a:rPr lang="ko-KR" altLang="en-US" spc="-150" dirty="0">
                <a:solidFill>
                  <a:srgbClr val="0A2C2B"/>
                </a:solidFill>
              </a:rPr>
              <a:t>독감 트렌드</a:t>
            </a:r>
            <a:endParaRPr lang="en-US" altLang="ko-KR" spc="-150" dirty="0">
              <a:solidFill>
                <a:srgbClr val="0A2C2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구글 트렌드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(Google Trends)</a:t>
              </a: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458E5F-E566-4C88-AA15-381125CD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78" y="2647721"/>
            <a:ext cx="9350712" cy="35706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AE22E03-CCF1-4171-9023-34B2FB4D663B}"/>
              </a:ext>
            </a:extLst>
          </p:cNvPr>
          <p:cNvSpPr/>
          <p:nvPr/>
        </p:nvSpPr>
        <p:spPr>
          <a:xfrm>
            <a:off x="1100145" y="6291727"/>
            <a:ext cx="75828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231F20"/>
                </a:solidFill>
                <a:latin typeface="YDVYMjO"/>
              </a:rPr>
              <a:t>출처</a:t>
            </a:r>
            <a:r>
              <a:rPr lang="en-US" altLang="ko-KR" sz="1200" dirty="0">
                <a:solidFill>
                  <a:srgbClr val="231F20"/>
                </a:solidFill>
                <a:latin typeface="YDVYMjO"/>
              </a:rPr>
              <a:t>:</a:t>
            </a:r>
            <a:r>
              <a:rPr lang="ko-KR" altLang="en-US" sz="1200" dirty="0">
                <a:solidFill>
                  <a:srgbClr val="231F20"/>
                </a:solidFill>
                <a:latin typeface="Garamond" panose="02020404030301010803" pitchFamily="18" charset="0"/>
              </a:rPr>
              <a:t> </a:t>
            </a:r>
            <a:r>
              <a:rPr lang="ko-KR" altLang="en-US" sz="1200" dirty="0">
                <a:solidFill>
                  <a:srgbClr val="231F20"/>
                </a:solidFill>
                <a:latin typeface="YDVYMjO"/>
              </a:rPr>
              <a:t>미국</a:t>
            </a:r>
            <a:r>
              <a:rPr lang="ko-KR" altLang="en-US" sz="1200" dirty="0">
                <a:solidFill>
                  <a:srgbClr val="231F20"/>
                </a:solidFill>
                <a:latin typeface="Garamond" panose="02020404030301010803" pitchFamily="18" charset="0"/>
              </a:rPr>
              <a:t> </a:t>
            </a:r>
            <a:r>
              <a:rPr lang="ko-KR" altLang="en-US" sz="1200" dirty="0">
                <a:solidFill>
                  <a:srgbClr val="231F20"/>
                </a:solidFill>
                <a:latin typeface="YDVYMjO"/>
              </a:rPr>
              <a:t>질병통제</a:t>
            </a:r>
            <a:r>
              <a:rPr lang="ko-KR" altLang="en-US" sz="1200" dirty="0">
                <a:solidFill>
                  <a:srgbClr val="231F20"/>
                </a:solidFill>
                <a:latin typeface="Garamond" panose="02020404030301010803" pitchFamily="18" charset="0"/>
              </a:rPr>
              <a:t> </a:t>
            </a:r>
            <a:r>
              <a:rPr lang="ko-KR" altLang="en-US" sz="1200" dirty="0">
                <a:solidFill>
                  <a:srgbClr val="231F20"/>
                </a:solidFill>
                <a:latin typeface="YDVYMjO"/>
              </a:rPr>
              <a:t>센터에서</a:t>
            </a:r>
            <a:r>
              <a:rPr lang="ko-KR" altLang="en-US" sz="1200" dirty="0">
                <a:solidFill>
                  <a:srgbClr val="231F20"/>
                </a:solidFill>
                <a:latin typeface="Garamond" panose="02020404030301010803" pitchFamily="18" charset="0"/>
              </a:rPr>
              <a:t> </a:t>
            </a:r>
            <a:r>
              <a:rPr lang="ko-KR" altLang="en-US" sz="1200" dirty="0">
                <a:solidFill>
                  <a:srgbClr val="231F20"/>
                </a:solidFill>
                <a:latin typeface="YDVYMjO"/>
              </a:rPr>
              <a:t>공개한</a:t>
            </a:r>
            <a:r>
              <a:rPr lang="ko-KR" altLang="en-US" sz="1200" dirty="0">
                <a:solidFill>
                  <a:srgbClr val="231F20"/>
                </a:solidFill>
                <a:latin typeface="Garamond" panose="02020404030301010803" pitchFamily="18" charset="0"/>
              </a:rPr>
              <a:t> </a:t>
            </a:r>
            <a:r>
              <a:rPr lang="ko-KR" altLang="en-US" sz="1200" dirty="0">
                <a:solidFill>
                  <a:srgbClr val="231F20"/>
                </a:solidFill>
                <a:latin typeface="YDVYMjO"/>
              </a:rPr>
              <a:t>인플루엔자</a:t>
            </a:r>
            <a:r>
              <a:rPr lang="ko-KR" altLang="en-US" sz="1200" dirty="0">
                <a:solidFill>
                  <a:srgbClr val="231F20"/>
                </a:solidFill>
                <a:latin typeface="Garamond" panose="02020404030301010803" pitchFamily="18" charset="0"/>
              </a:rPr>
              <a:t> </a:t>
            </a:r>
            <a:r>
              <a:rPr lang="ko-KR" altLang="en-US" sz="1200" dirty="0">
                <a:solidFill>
                  <a:srgbClr val="231F20"/>
                </a:solidFill>
                <a:latin typeface="YDVYMjO"/>
              </a:rPr>
              <a:t>의사환자</a:t>
            </a:r>
            <a:r>
              <a:rPr lang="en-US" altLang="ko-KR" sz="1200" dirty="0">
                <a:solidFill>
                  <a:srgbClr val="231F20"/>
                </a:solidFill>
                <a:latin typeface="YDVYMjO"/>
              </a:rPr>
              <a:t>(</a:t>
            </a:r>
            <a:r>
              <a:rPr lang="en-US" altLang="ko-KR" sz="1200" dirty="0">
                <a:solidFill>
                  <a:srgbClr val="231F20"/>
                </a:solidFill>
                <a:latin typeface="Garamond" panose="02020404030301010803" pitchFamily="18" charset="0"/>
              </a:rPr>
              <a:t>ILI</a:t>
            </a:r>
            <a:r>
              <a:rPr lang="en-US" altLang="ko-KR" sz="1200" dirty="0">
                <a:solidFill>
                  <a:srgbClr val="231F20"/>
                </a:solidFill>
                <a:latin typeface="YDVYMjO"/>
              </a:rPr>
              <a:t>)</a:t>
            </a:r>
            <a:r>
              <a:rPr lang="ko-KR" altLang="en-US" sz="1200" dirty="0">
                <a:solidFill>
                  <a:srgbClr val="231F20"/>
                </a:solidFill>
                <a:latin typeface="Garamond" panose="02020404030301010803" pitchFamily="18" charset="0"/>
              </a:rPr>
              <a:t> </a:t>
            </a:r>
            <a:r>
              <a:rPr lang="ko-KR" altLang="en-US" sz="1200" dirty="0">
                <a:solidFill>
                  <a:srgbClr val="231F20"/>
                </a:solidFill>
                <a:latin typeface="YDVYMjO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218720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검색데이터의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 </a:t>
            </a:r>
            <a:r>
              <a:rPr lang="ko-KR" altLang="en-US" spc="-150" dirty="0">
                <a:solidFill>
                  <a:srgbClr val="0A2C2B"/>
                </a:solidFill>
              </a:rPr>
              <a:t>자동차</a:t>
            </a:r>
            <a:r>
              <a:rPr lang="en-US" altLang="ko-KR" spc="-150" dirty="0">
                <a:solidFill>
                  <a:srgbClr val="0A2C2B"/>
                </a:solidFill>
              </a:rPr>
              <a:t> </a:t>
            </a:r>
            <a:r>
              <a:rPr lang="ko-KR" altLang="en-US" spc="-150" dirty="0">
                <a:solidFill>
                  <a:srgbClr val="0A2C2B"/>
                </a:solidFill>
              </a:rPr>
              <a:t>판매액 </a:t>
            </a:r>
            <a:r>
              <a:rPr lang="en-US" altLang="ko-KR" spc="-150" dirty="0">
                <a:solidFill>
                  <a:srgbClr val="0A2C2B"/>
                </a:solidFill>
              </a:rPr>
              <a:t>: </a:t>
            </a:r>
            <a:r>
              <a:rPr lang="en-US" altLang="ko-KR" dirty="0"/>
              <a:t>Choi and Varian(2012)</a:t>
            </a:r>
            <a:r>
              <a:rPr lang="ko-KR" altLang="en-US" spc="-150" dirty="0">
                <a:solidFill>
                  <a:srgbClr val="0A2C2B"/>
                </a:solidFill>
              </a:rPr>
              <a:t> </a:t>
            </a:r>
            <a:endParaRPr lang="en-US" altLang="ko-KR" spc="-150" dirty="0">
              <a:solidFill>
                <a:srgbClr val="0A2C2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구글 트렌드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(Google Trends)</a:t>
              </a: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E22E03-CCF1-4171-9023-34B2FB4D663B}"/>
              </a:ext>
            </a:extLst>
          </p:cNvPr>
          <p:cNvSpPr/>
          <p:nvPr/>
        </p:nvSpPr>
        <p:spPr>
          <a:xfrm>
            <a:off x="1100145" y="6291727"/>
            <a:ext cx="75828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231F20"/>
                </a:solidFill>
                <a:latin typeface="YDVYMjO"/>
              </a:rPr>
              <a:t>출처</a:t>
            </a:r>
            <a:r>
              <a:rPr lang="en-US" altLang="ko-KR" sz="1200" dirty="0">
                <a:solidFill>
                  <a:srgbClr val="231F20"/>
                </a:solidFill>
                <a:latin typeface="YDVYMjO"/>
              </a:rPr>
              <a:t>:</a:t>
            </a:r>
            <a:r>
              <a:rPr lang="ko-KR" altLang="en-US" sz="1200" dirty="0">
                <a:solidFill>
                  <a:srgbClr val="231F20"/>
                </a:solidFill>
                <a:latin typeface="Garamond" panose="02020404030301010803" pitchFamily="18" charset="0"/>
              </a:rPr>
              <a:t> </a:t>
            </a:r>
            <a:r>
              <a:rPr lang="ko-KR" altLang="en-US" sz="1200" dirty="0">
                <a:solidFill>
                  <a:srgbClr val="231F20"/>
                </a:solidFill>
                <a:latin typeface="YDVYMjO"/>
              </a:rPr>
              <a:t>미국</a:t>
            </a:r>
            <a:r>
              <a:rPr lang="ko-KR" altLang="en-US" sz="1200" dirty="0">
                <a:solidFill>
                  <a:srgbClr val="231F20"/>
                </a:solidFill>
                <a:latin typeface="Garamond" panose="02020404030301010803" pitchFamily="18" charset="0"/>
              </a:rPr>
              <a:t> </a:t>
            </a:r>
            <a:r>
              <a:rPr lang="ko-KR" altLang="en-US" sz="1200" dirty="0">
                <a:solidFill>
                  <a:srgbClr val="231F20"/>
                </a:solidFill>
                <a:latin typeface="YDVYMjO"/>
              </a:rPr>
              <a:t>질병통제</a:t>
            </a:r>
            <a:r>
              <a:rPr lang="ko-KR" altLang="en-US" sz="1200" dirty="0">
                <a:solidFill>
                  <a:srgbClr val="231F20"/>
                </a:solidFill>
                <a:latin typeface="Garamond" panose="02020404030301010803" pitchFamily="18" charset="0"/>
              </a:rPr>
              <a:t> </a:t>
            </a:r>
            <a:r>
              <a:rPr lang="ko-KR" altLang="en-US" sz="1200" dirty="0">
                <a:solidFill>
                  <a:srgbClr val="231F20"/>
                </a:solidFill>
                <a:latin typeface="YDVYMjO"/>
              </a:rPr>
              <a:t>센터에서</a:t>
            </a:r>
            <a:r>
              <a:rPr lang="ko-KR" altLang="en-US" sz="1200" dirty="0">
                <a:solidFill>
                  <a:srgbClr val="231F20"/>
                </a:solidFill>
                <a:latin typeface="Garamond" panose="02020404030301010803" pitchFamily="18" charset="0"/>
              </a:rPr>
              <a:t> </a:t>
            </a:r>
            <a:r>
              <a:rPr lang="ko-KR" altLang="en-US" sz="1200" dirty="0">
                <a:solidFill>
                  <a:srgbClr val="231F20"/>
                </a:solidFill>
                <a:latin typeface="YDVYMjO"/>
              </a:rPr>
              <a:t>공개한</a:t>
            </a:r>
            <a:r>
              <a:rPr lang="ko-KR" altLang="en-US" sz="1200" dirty="0">
                <a:solidFill>
                  <a:srgbClr val="231F20"/>
                </a:solidFill>
                <a:latin typeface="Garamond" panose="02020404030301010803" pitchFamily="18" charset="0"/>
              </a:rPr>
              <a:t> </a:t>
            </a:r>
            <a:r>
              <a:rPr lang="ko-KR" altLang="en-US" sz="1200" dirty="0">
                <a:solidFill>
                  <a:srgbClr val="231F20"/>
                </a:solidFill>
                <a:latin typeface="YDVYMjO"/>
              </a:rPr>
              <a:t>인플루엔자</a:t>
            </a:r>
            <a:r>
              <a:rPr lang="ko-KR" altLang="en-US" sz="1200" dirty="0">
                <a:solidFill>
                  <a:srgbClr val="231F20"/>
                </a:solidFill>
                <a:latin typeface="Garamond" panose="02020404030301010803" pitchFamily="18" charset="0"/>
              </a:rPr>
              <a:t> </a:t>
            </a:r>
            <a:r>
              <a:rPr lang="ko-KR" altLang="en-US" sz="1200" dirty="0">
                <a:solidFill>
                  <a:srgbClr val="231F20"/>
                </a:solidFill>
                <a:latin typeface="YDVYMjO"/>
              </a:rPr>
              <a:t>의사환자</a:t>
            </a:r>
            <a:r>
              <a:rPr lang="en-US" altLang="ko-KR" sz="1200" dirty="0">
                <a:solidFill>
                  <a:srgbClr val="231F20"/>
                </a:solidFill>
                <a:latin typeface="YDVYMjO"/>
              </a:rPr>
              <a:t>(</a:t>
            </a:r>
            <a:r>
              <a:rPr lang="en-US" altLang="ko-KR" sz="1200" dirty="0">
                <a:solidFill>
                  <a:srgbClr val="231F20"/>
                </a:solidFill>
                <a:latin typeface="Garamond" panose="02020404030301010803" pitchFamily="18" charset="0"/>
              </a:rPr>
              <a:t>ILI</a:t>
            </a:r>
            <a:r>
              <a:rPr lang="en-US" altLang="ko-KR" sz="1200" dirty="0">
                <a:solidFill>
                  <a:srgbClr val="231F20"/>
                </a:solidFill>
                <a:latin typeface="YDVYMjO"/>
              </a:rPr>
              <a:t>)</a:t>
            </a:r>
            <a:r>
              <a:rPr lang="ko-KR" altLang="en-US" sz="1200" dirty="0">
                <a:solidFill>
                  <a:srgbClr val="231F20"/>
                </a:solidFill>
                <a:latin typeface="Garamond" panose="02020404030301010803" pitchFamily="18" charset="0"/>
              </a:rPr>
              <a:t> </a:t>
            </a:r>
            <a:r>
              <a:rPr lang="ko-KR" altLang="en-US" sz="1200" dirty="0">
                <a:solidFill>
                  <a:srgbClr val="231F20"/>
                </a:solidFill>
                <a:latin typeface="YDVYMjO"/>
              </a:rPr>
              <a:t>데이터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BCF5DD-F677-43C3-889F-722D29CFB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1" y="2544472"/>
            <a:ext cx="6186533" cy="411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56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검색데이터의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 </a:t>
            </a:r>
            <a:r>
              <a:rPr lang="en-US" altLang="ko-KR" dirty="0"/>
              <a:t>OECD </a:t>
            </a:r>
            <a:r>
              <a:rPr lang="ko-KR" altLang="en-US" dirty="0"/>
              <a:t>주별 경제활동 추적지표</a:t>
            </a:r>
            <a:r>
              <a:rPr lang="en-US" altLang="ko-KR" dirty="0"/>
              <a:t>: </a:t>
            </a:r>
            <a:r>
              <a:rPr lang="ko-KR" altLang="en-US" dirty="0"/>
              <a:t>한국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구글 트렌드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(Google Trends)</a:t>
              </a: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E22E03-CCF1-4171-9023-34B2FB4D663B}"/>
              </a:ext>
            </a:extLst>
          </p:cNvPr>
          <p:cNvSpPr/>
          <p:nvPr/>
        </p:nvSpPr>
        <p:spPr>
          <a:xfrm>
            <a:off x="993383" y="6082044"/>
            <a:ext cx="75828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231F20"/>
                </a:solidFill>
                <a:latin typeface="+mj-lt"/>
              </a:rPr>
              <a:t>출처</a:t>
            </a:r>
            <a:r>
              <a:rPr lang="en-US" altLang="ko-KR" sz="1200" dirty="0">
                <a:solidFill>
                  <a:srgbClr val="231F20"/>
                </a:solidFill>
                <a:latin typeface="+mj-lt"/>
              </a:rPr>
              <a:t>:</a:t>
            </a:r>
            <a:r>
              <a:rPr lang="ko-KR" altLang="en-US" sz="1200" dirty="0">
                <a:solidFill>
                  <a:srgbClr val="231F20"/>
                </a:solidFill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https://www.oecd.org/economy/weekly-tracker-of-gdp-growth/</a:t>
            </a:r>
            <a:endParaRPr lang="ko-KR" altLang="en-US" sz="1200" dirty="0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3F8893-A5B6-4954-B824-2CCFFFF7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19" y="2588469"/>
            <a:ext cx="7189651" cy="332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98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FC4C27-2425-D42C-0DA6-1BA6BEA84C91}"/>
              </a:ext>
            </a:extLst>
          </p:cNvPr>
          <p:cNvSpPr txBox="1"/>
          <p:nvPr/>
        </p:nvSpPr>
        <p:spPr>
          <a:xfrm>
            <a:off x="8478982" y="301707"/>
            <a:ext cx="3708532" cy="4675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66700" indent="-2667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네이버 검색 경기지수 작성</a:t>
            </a:r>
            <a:endParaRPr lang="ko-KR" altLang="en-US" sz="22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3D48A8-F030-4152-A98F-03448E011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8" t="8307" r="5799"/>
          <a:stretch/>
        </p:blipFill>
        <p:spPr>
          <a:xfrm>
            <a:off x="3816626" y="896075"/>
            <a:ext cx="6997148" cy="59450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7132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FC4C27-2425-D42C-0DA6-1BA6BEA84C91}"/>
              </a:ext>
            </a:extLst>
          </p:cNvPr>
          <p:cNvSpPr txBox="1"/>
          <p:nvPr/>
        </p:nvSpPr>
        <p:spPr>
          <a:xfrm>
            <a:off x="8478982" y="301707"/>
            <a:ext cx="3708532" cy="4675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66700" indent="-2667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네이버 검색 경기지수 작성</a:t>
            </a:r>
            <a:endParaRPr lang="ko-KR" altLang="en-US" sz="22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3BC317-DB3A-42E3-A39E-97926616D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560" y="1388129"/>
            <a:ext cx="10209954" cy="47741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8183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FC4C27-2425-D42C-0DA6-1BA6BEA84C91}"/>
              </a:ext>
            </a:extLst>
          </p:cNvPr>
          <p:cNvSpPr txBox="1"/>
          <p:nvPr/>
        </p:nvSpPr>
        <p:spPr>
          <a:xfrm>
            <a:off x="8478982" y="301707"/>
            <a:ext cx="3708532" cy="4675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66700" indent="-2667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네이버 검색 경기지수 작성</a:t>
            </a:r>
            <a:endParaRPr lang="ko-KR" altLang="en-US" sz="22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2F9AEB-6AD7-408B-AF77-1269A81AB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97" y="1412260"/>
            <a:ext cx="11164618" cy="45644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7802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B85F4-D97C-3FF1-435E-A7D57615D1E9}"/>
              </a:ext>
            </a:extLst>
          </p:cNvPr>
          <p:cNvSpPr txBox="1"/>
          <p:nvPr/>
        </p:nvSpPr>
        <p:spPr>
          <a:xfrm>
            <a:off x="1778373" y="2998113"/>
            <a:ext cx="56941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300" dirty="0">
                <a:solidFill>
                  <a:srgbClr val="38454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텍스트데이터의 활용 </a:t>
            </a:r>
            <a:r>
              <a:rPr lang="en-US" altLang="ko-KR" sz="5000" spc="-300" dirty="0">
                <a:solidFill>
                  <a:srgbClr val="38454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</a:t>
            </a:r>
            <a:r>
              <a:rPr lang="ko-KR" altLang="en-US" sz="5000" spc="-300" dirty="0">
                <a:solidFill>
                  <a:srgbClr val="38454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</a:p>
        </p:txBody>
      </p:sp>
      <p:sp>
        <p:nvSpPr>
          <p:cNvPr id="3" name="모서리가 둥근 직사각형 294">
            <a:extLst>
              <a:ext uri="{FF2B5EF4-FFF2-40B4-BE49-F238E27FC236}">
                <a16:creationId xmlns:a16="http://schemas.microsoft.com/office/drawing/2014/main" id="{CED41CFB-CC73-8BEC-225A-230869937A7C}"/>
              </a:ext>
            </a:extLst>
          </p:cNvPr>
          <p:cNvSpPr/>
          <p:nvPr/>
        </p:nvSpPr>
        <p:spPr bwMode="auto">
          <a:xfrm>
            <a:off x="335570" y="1495334"/>
            <a:ext cx="2885606" cy="815432"/>
          </a:xfrm>
          <a:prstGeom prst="roundRect">
            <a:avLst>
              <a:gd name="adj" fmla="val 50000"/>
            </a:avLst>
          </a:prstGeom>
          <a:solidFill>
            <a:srgbClr val="9AB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빅데이터의 </a:t>
            </a:r>
            <a:endParaRPr lang="en-US" altLang="ko-KR" sz="2400" spc="-150" dirty="0">
              <a:solidFill>
                <a:schemeClr val="bg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이해와 활용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E1ED31-9915-7C57-FAF6-FDA9CF7F0AF4}"/>
              </a:ext>
            </a:extLst>
          </p:cNvPr>
          <p:cNvCxnSpPr>
            <a:cxnSpLocks/>
          </p:cNvCxnSpPr>
          <p:nvPr/>
        </p:nvCxnSpPr>
        <p:spPr>
          <a:xfrm>
            <a:off x="834737" y="2484839"/>
            <a:ext cx="6119771" cy="0"/>
          </a:xfrm>
          <a:prstGeom prst="line">
            <a:avLst/>
          </a:prstGeom>
          <a:ln w="19050">
            <a:solidFill>
              <a:srgbClr val="518A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C7DAA8-6909-4358-C84C-67E417CB59F2}"/>
              </a:ext>
            </a:extLst>
          </p:cNvPr>
          <p:cNvCxnSpPr>
            <a:cxnSpLocks/>
          </p:cNvCxnSpPr>
          <p:nvPr/>
        </p:nvCxnSpPr>
        <p:spPr>
          <a:xfrm>
            <a:off x="872212" y="4365486"/>
            <a:ext cx="6119771" cy="0"/>
          </a:xfrm>
          <a:prstGeom prst="line">
            <a:avLst/>
          </a:prstGeom>
          <a:ln w="19050">
            <a:solidFill>
              <a:srgbClr val="518A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5FF22D-48F8-75B8-8806-05F48DEA71BB}"/>
              </a:ext>
            </a:extLst>
          </p:cNvPr>
          <p:cNvGrpSpPr/>
          <p:nvPr/>
        </p:nvGrpSpPr>
        <p:grpSpPr>
          <a:xfrm>
            <a:off x="765872" y="2990439"/>
            <a:ext cx="846277" cy="861774"/>
            <a:chOff x="728926" y="2626287"/>
            <a:chExt cx="846277" cy="86177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BB60F6-15C4-A338-6771-88804C737CCA}"/>
                </a:ext>
              </a:extLst>
            </p:cNvPr>
            <p:cNvSpPr/>
            <p:nvPr/>
          </p:nvSpPr>
          <p:spPr>
            <a:xfrm>
              <a:off x="728926" y="2652057"/>
              <a:ext cx="846277" cy="815432"/>
            </a:xfrm>
            <a:prstGeom prst="ellipse">
              <a:avLst/>
            </a:prstGeom>
            <a:gradFill flip="none" rotWithShape="1">
              <a:gsLst>
                <a:gs pos="0">
                  <a:srgbClr val="F4E1CD"/>
                </a:gs>
                <a:gs pos="37000">
                  <a:srgbClr val="E0AD7A"/>
                </a:gs>
                <a:gs pos="100000">
                  <a:srgbClr val="C35E4C"/>
                </a:gs>
              </a:gsLst>
              <a:lin ang="2700000" scaled="1"/>
              <a:tileRect/>
            </a:gradFill>
            <a:ln w="6350">
              <a:solidFill>
                <a:srgbClr val="B06079"/>
              </a:solidFill>
            </a:ln>
            <a:effectLst>
              <a:outerShdw dist="25400" dir="2700000" algn="tl" rotWithShape="0">
                <a:schemeClr val="bg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30923B-4F7A-6EBA-8871-E2321F4FF60D}"/>
                </a:ext>
              </a:extLst>
            </p:cNvPr>
            <p:cNvSpPr txBox="1"/>
            <p:nvPr/>
          </p:nvSpPr>
          <p:spPr>
            <a:xfrm>
              <a:off x="909151" y="2626287"/>
              <a:ext cx="46679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spc="-300" dirty="0">
                  <a:solidFill>
                    <a:schemeClr val="bg1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3</a:t>
              </a:r>
              <a:endParaRPr lang="ko-KR" altLang="en-US" sz="5000" spc="-3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216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텍스트데이터의 활용 </a:t>
            </a:r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endParaRPr lang="ko-KR" altLang="en-US" sz="3000" spc="-1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12556" y="2136721"/>
            <a:ext cx="8478262" cy="42370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ko-KR" altLang="en-US" dirty="0"/>
              <a:t>오랫동안 정보는 책 또는 뉴스의 텍스트 정보를 통해 전달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- SNS </a:t>
            </a:r>
            <a:r>
              <a:rPr lang="ko-KR" altLang="en-US" dirty="0"/>
              <a:t>등장 이후 기하 급수적으로 증가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>
              <a:buClr>
                <a:srgbClr val="9FAD64"/>
              </a:buClr>
            </a:pPr>
            <a:r>
              <a:rPr lang="ko-KR" altLang="en-US" dirty="0"/>
              <a:t>대표적 텍스트 데이터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- </a:t>
            </a:r>
            <a:r>
              <a:rPr lang="ko-KR" altLang="en-US" dirty="0"/>
              <a:t>책</a:t>
            </a:r>
            <a:r>
              <a:rPr lang="en-US" altLang="ko-KR" dirty="0"/>
              <a:t>, </a:t>
            </a:r>
            <a:r>
              <a:rPr lang="ko-KR" altLang="en-US" dirty="0"/>
              <a:t>뉴스</a:t>
            </a:r>
            <a:r>
              <a:rPr lang="en-US" altLang="ko-KR" dirty="0"/>
              <a:t>, </a:t>
            </a:r>
            <a:r>
              <a:rPr lang="ko-KR" altLang="en-US" dirty="0"/>
              <a:t>블로그 글</a:t>
            </a:r>
            <a:r>
              <a:rPr lang="en-US" altLang="ko-KR" dirty="0"/>
              <a:t>, </a:t>
            </a:r>
            <a:r>
              <a:rPr lang="ko-KR" altLang="en-US" dirty="0"/>
              <a:t>메신저 글 등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endParaRPr lang="en-US" altLang="ko-KR" dirty="0"/>
          </a:p>
          <a:p>
            <a:pPr>
              <a:buClr>
                <a:srgbClr val="9FAD64"/>
              </a:buClr>
            </a:pPr>
            <a:r>
              <a:rPr lang="en-US" altLang="ko-KR" dirty="0"/>
              <a:t> </a:t>
            </a:r>
            <a:r>
              <a:rPr lang="ko-KR" altLang="en-US" dirty="0"/>
              <a:t>인공지능</a:t>
            </a:r>
            <a:r>
              <a:rPr lang="en-US" altLang="ko-KR" dirty="0"/>
              <a:t>, </a:t>
            </a:r>
            <a:r>
              <a:rPr lang="ko-KR" altLang="en-US" dirty="0" err="1"/>
              <a:t>머신러닝으로</a:t>
            </a:r>
            <a:r>
              <a:rPr lang="ko-KR" altLang="en-US" dirty="0"/>
              <a:t> 감성분석</a:t>
            </a:r>
            <a:r>
              <a:rPr lang="en-US" altLang="ko-KR" dirty="0"/>
              <a:t>, </a:t>
            </a:r>
            <a:r>
              <a:rPr lang="ko-KR" altLang="en-US" dirty="0"/>
              <a:t>문서요약</a:t>
            </a:r>
            <a:r>
              <a:rPr lang="en-US" altLang="ko-KR" dirty="0"/>
              <a:t>, </a:t>
            </a:r>
            <a:r>
              <a:rPr lang="ko-KR" altLang="en-US" dirty="0"/>
              <a:t>번역 등 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- </a:t>
            </a:r>
            <a:r>
              <a:rPr lang="ko-KR" altLang="en-US" dirty="0"/>
              <a:t>오디오를 텍스트로 변환하여 분석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텍스트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데이터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982794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빅데이터의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89" y="2082807"/>
            <a:ext cx="8864441" cy="35496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 </a:t>
            </a:r>
            <a:r>
              <a:rPr lang="ko-KR" altLang="en-US" spc="-150" dirty="0">
                <a:solidFill>
                  <a:srgbClr val="0A2C2B"/>
                </a:solidFill>
              </a:rPr>
              <a:t>내부 데이터  </a:t>
            </a:r>
            <a:endParaRPr lang="en-US" altLang="ko-KR" spc="-150" dirty="0">
              <a:solidFill>
                <a:srgbClr val="0A2C2B"/>
              </a:solidFill>
            </a:endParaRP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rgbClr val="0A2C2B"/>
                </a:solidFill>
              </a:rPr>
              <a:t>   - </a:t>
            </a:r>
            <a:r>
              <a:rPr lang="ko-KR" altLang="en-US" spc="-150" dirty="0">
                <a:solidFill>
                  <a:srgbClr val="0A2C2B"/>
                </a:solidFill>
              </a:rPr>
              <a:t>정부 및 기업의 업무 과정에서 생성</a:t>
            </a:r>
            <a:endParaRPr lang="en-US" altLang="ko-KR" spc="-150" dirty="0">
              <a:solidFill>
                <a:srgbClr val="0A2C2B"/>
              </a:solidFill>
            </a:endParaRP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rgbClr val="0A2C2B"/>
                </a:solidFill>
              </a:rPr>
              <a:t>   - </a:t>
            </a:r>
            <a:r>
              <a:rPr lang="ko-KR" altLang="en-US" spc="-150" dirty="0">
                <a:solidFill>
                  <a:srgbClr val="0A2C2B"/>
                </a:solidFill>
              </a:rPr>
              <a:t>데이터베이스 등에 저장되어 업무에 활용</a:t>
            </a:r>
            <a:r>
              <a:rPr lang="en-US" altLang="ko-KR" spc="-150" dirty="0">
                <a:solidFill>
                  <a:srgbClr val="0A2C2B"/>
                </a:solidFill>
              </a:rPr>
              <a:t>, </a:t>
            </a:r>
            <a:r>
              <a:rPr lang="ko-KR" altLang="en-US" spc="-150" dirty="0">
                <a:solidFill>
                  <a:srgbClr val="0A2C2B"/>
                </a:solidFill>
              </a:rPr>
              <a:t>일반적으로 비공개</a:t>
            </a:r>
            <a:endParaRPr lang="en-US" altLang="ko-KR" spc="-150" dirty="0">
              <a:solidFill>
                <a:srgbClr val="0A2C2B"/>
              </a:solidFill>
            </a:endParaRP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rgbClr val="0A2C2B"/>
                </a:solidFill>
              </a:rPr>
              <a:t>   - </a:t>
            </a:r>
            <a:r>
              <a:rPr lang="ko-KR" altLang="en-US" spc="-150" dirty="0">
                <a:solidFill>
                  <a:srgbClr val="0A2C2B"/>
                </a:solidFill>
              </a:rPr>
              <a:t>정부</a:t>
            </a:r>
            <a:r>
              <a:rPr lang="en-US" altLang="ko-KR" spc="-150" dirty="0">
                <a:solidFill>
                  <a:srgbClr val="0A2C2B"/>
                </a:solidFill>
              </a:rPr>
              <a:t> : </a:t>
            </a:r>
            <a:r>
              <a:rPr lang="ko-KR" altLang="en-US" spc="-150" dirty="0">
                <a:solidFill>
                  <a:srgbClr val="0A2C2B"/>
                </a:solidFill>
              </a:rPr>
              <a:t>행정</a:t>
            </a:r>
            <a:r>
              <a:rPr lang="en-US" altLang="ko-KR" spc="-150" dirty="0">
                <a:solidFill>
                  <a:srgbClr val="0A2C2B"/>
                </a:solidFill>
              </a:rPr>
              <a:t>, </a:t>
            </a:r>
            <a:r>
              <a:rPr lang="ko-KR" altLang="en-US" spc="-150" dirty="0">
                <a:solidFill>
                  <a:srgbClr val="0A2C2B"/>
                </a:solidFill>
              </a:rPr>
              <a:t>국세정보 등 </a:t>
            </a:r>
            <a:r>
              <a:rPr lang="en-US" altLang="ko-KR" spc="-150" dirty="0">
                <a:solidFill>
                  <a:srgbClr val="0A2C2B"/>
                </a:solidFill>
              </a:rPr>
              <a:t>/ </a:t>
            </a:r>
            <a:r>
              <a:rPr lang="ko-KR" altLang="en-US" spc="-150" dirty="0">
                <a:solidFill>
                  <a:srgbClr val="0A2C2B"/>
                </a:solidFill>
              </a:rPr>
              <a:t>기업 </a:t>
            </a:r>
            <a:r>
              <a:rPr lang="en-US" altLang="ko-KR" spc="-150" dirty="0">
                <a:solidFill>
                  <a:srgbClr val="0A2C2B"/>
                </a:solidFill>
              </a:rPr>
              <a:t>: </a:t>
            </a:r>
            <a:r>
              <a:rPr lang="ko-KR" altLang="en-US" spc="-150" dirty="0">
                <a:solidFill>
                  <a:srgbClr val="0A2C2B"/>
                </a:solidFill>
              </a:rPr>
              <a:t>인사</a:t>
            </a:r>
            <a:r>
              <a:rPr lang="en-US" altLang="ko-KR" spc="-150" dirty="0">
                <a:solidFill>
                  <a:srgbClr val="0A2C2B"/>
                </a:solidFill>
              </a:rPr>
              <a:t>, </a:t>
            </a:r>
            <a:r>
              <a:rPr lang="ko-KR" altLang="en-US" spc="-150" dirty="0">
                <a:solidFill>
                  <a:srgbClr val="0A2C2B"/>
                </a:solidFill>
              </a:rPr>
              <a:t>회계</a:t>
            </a:r>
            <a:r>
              <a:rPr lang="en-US" altLang="ko-KR" spc="-150" dirty="0">
                <a:solidFill>
                  <a:srgbClr val="0A2C2B"/>
                </a:solidFill>
              </a:rPr>
              <a:t>, </a:t>
            </a:r>
            <a:r>
              <a:rPr lang="ko-KR" altLang="en-US" spc="-150" dirty="0">
                <a:solidFill>
                  <a:srgbClr val="0A2C2B"/>
                </a:solidFill>
              </a:rPr>
              <a:t>고객 등 </a:t>
            </a:r>
            <a:r>
              <a:rPr lang="en-US" altLang="ko-KR" spc="-150" dirty="0">
                <a:solidFill>
                  <a:srgbClr val="0A2C2B"/>
                </a:solidFill>
              </a:rPr>
              <a:t> </a:t>
            </a:r>
          </a:p>
          <a:p>
            <a:pPr marL="0" indent="0">
              <a:buClr>
                <a:srgbClr val="9FAD64"/>
              </a:buClr>
              <a:buNone/>
            </a:pPr>
            <a:endParaRPr lang="en-US" altLang="ko-KR" sz="1000" spc="-150" dirty="0">
              <a:solidFill>
                <a:srgbClr val="0A2C2B"/>
              </a:solidFill>
            </a:endParaRPr>
          </a:p>
          <a:p>
            <a:pPr>
              <a:buClr>
                <a:srgbClr val="9FAD64"/>
              </a:buClr>
            </a:pPr>
            <a:r>
              <a:rPr lang="ko-KR" altLang="en-US" spc="-150" dirty="0">
                <a:solidFill>
                  <a:schemeClr val="tx1"/>
                </a:solidFill>
              </a:rPr>
              <a:t> 내부  데이터  수집 </a:t>
            </a:r>
            <a:endParaRPr lang="en-US" altLang="ko-KR" spc="-15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spc="-150" dirty="0">
                <a:solidFill>
                  <a:schemeClr val="tx1"/>
                </a:solidFill>
              </a:rPr>
              <a:t>   -  </a:t>
            </a:r>
            <a:r>
              <a:rPr lang="ko-KR" altLang="en-US" spc="-150" dirty="0">
                <a:solidFill>
                  <a:schemeClr val="tx1"/>
                </a:solidFill>
              </a:rPr>
              <a:t>로그 데이터 </a:t>
            </a:r>
            <a:r>
              <a:rPr lang="en-US" altLang="ko-KR" spc="-150" dirty="0">
                <a:solidFill>
                  <a:schemeClr val="tx1"/>
                </a:solidFill>
              </a:rPr>
              <a:t>: </a:t>
            </a:r>
            <a:r>
              <a:rPr lang="ko-KR" altLang="en-US" spc="-150" dirty="0" err="1">
                <a:solidFill>
                  <a:schemeClr val="tx1"/>
                </a:solidFill>
              </a:rPr>
              <a:t>스</a:t>
            </a:r>
            <a:r>
              <a:rPr lang="ko-KR" altLang="en-US" dirty="0" err="1"/>
              <a:t>크라이브</a:t>
            </a:r>
            <a:r>
              <a:rPr lang="en-US" altLang="ko-KR" dirty="0"/>
              <a:t>(Scribe),</a:t>
            </a:r>
            <a:r>
              <a:rPr lang="ko-KR" altLang="en-US" dirty="0"/>
              <a:t> </a:t>
            </a:r>
            <a:r>
              <a:rPr lang="ko-KR" altLang="en-US" dirty="0" err="1"/>
              <a:t>척와</a:t>
            </a:r>
            <a:r>
              <a:rPr lang="en-US" altLang="ko-KR" dirty="0"/>
              <a:t>(</a:t>
            </a:r>
            <a:r>
              <a:rPr lang="en-US" altLang="ko-KR" dirty="0" err="1"/>
              <a:t>chukwa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ko-KR" altLang="en-US" dirty="0" err="1"/>
              <a:t>플룸</a:t>
            </a:r>
            <a:r>
              <a:rPr lang="en-US" altLang="ko-KR" dirty="0"/>
              <a:t>(flume)</a:t>
            </a:r>
            <a:r>
              <a:rPr lang="ko-KR" altLang="en-US" dirty="0"/>
              <a:t> </a:t>
            </a:r>
            <a:r>
              <a:rPr lang="en-US" altLang="ko-KR" spc="-150" dirty="0">
                <a:solidFill>
                  <a:schemeClr val="tx1"/>
                </a:solidFill>
              </a:rPr>
              <a:t>   </a:t>
            </a:r>
          </a:p>
          <a:p>
            <a:pPr marL="0" indent="0">
              <a:buNone/>
            </a:pPr>
            <a:r>
              <a:rPr lang="en-US" altLang="ko-KR" spc="-150" dirty="0">
                <a:solidFill>
                  <a:schemeClr val="tx1"/>
                </a:solidFill>
              </a:rPr>
              <a:t>   -  </a:t>
            </a:r>
            <a:r>
              <a:rPr lang="ko-KR" altLang="en-US" spc="-150" dirty="0">
                <a:solidFill>
                  <a:schemeClr val="tx1"/>
                </a:solidFill>
              </a:rPr>
              <a:t>각종 센서 데이터</a:t>
            </a:r>
            <a:r>
              <a:rPr lang="en-US" altLang="ko-KR" spc="-150" dirty="0">
                <a:solidFill>
                  <a:schemeClr val="tx1"/>
                </a:solidFill>
              </a:rPr>
              <a:t>, CCTV </a:t>
            </a:r>
            <a:r>
              <a:rPr lang="ko-KR" altLang="en-US" spc="-150" dirty="0">
                <a:solidFill>
                  <a:schemeClr val="tx1"/>
                </a:solidFill>
              </a:rPr>
              <a:t>등</a:t>
            </a:r>
            <a:endParaRPr lang="en-US" altLang="ko-KR" spc="-150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빅데이터의 수집 원천 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내부 데이터와 외부 데이터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29751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643053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텍스트데이터의 활용 </a:t>
            </a:r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endParaRPr lang="ko-KR" altLang="en-US" sz="3000" spc="-1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29443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ko-KR" altLang="en-US" dirty="0" err="1"/>
              <a:t>구글북스</a:t>
            </a:r>
            <a:r>
              <a:rPr lang="en-US" altLang="ko-KR" dirty="0"/>
              <a:t>(books.google.com)</a:t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전세계 수천만권 이상의 책 스캔해서 디지털화</a:t>
            </a:r>
            <a:endParaRPr lang="en-US" altLang="ko-KR" dirty="0"/>
          </a:p>
          <a:p>
            <a:pPr>
              <a:buClr>
                <a:srgbClr val="9FAD64"/>
              </a:buClr>
            </a:pPr>
            <a:endParaRPr lang="en-US" altLang="ko-KR" sz="800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-1450</a:t>
            </a:r>
            <a:r>
              <a:rPr lang="ko-KR" altLang="en-US" dirty="0"/>
              <a:t>년 이후 책을 스캔 → </a:t>
            </a:r>
            <a:r>
              <a:rPr lang="en-US" altLang="ko-KR" dirty="0"/>
              <a:t>OCR</a:t>
            </a:r>
            <a:r>
              <a:rPr lang="ko-KR" altLang="en-US" dirty="0"/>
              <a:t>기술로 문자로 전환</a:t>
            </a:r>
            <a:r>
              <a:rPr lang="en-US" altLang="ko-KR" dirty="0"/>
              <a:t>,</a:t>
            </a:r>
            <a:r>
              <a:rPr lang="ko-KR" altLang="en-US" dirty="0"/>
              <a:t> 저장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   </a:t>
            </a:r>
            <a:r>
              <a:rPr lang="ko-KR" altLang="en-US" dirty="0"/>
              <a:t> → 관심 있는 키워드를 검색해서 책의 내용을 검색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- 2002</a:t>
            </a:r>
            <a:r>
              <a:rPr lang="ko-KR" altLang="en-US" dirty="0"/>
              <a:t>년 프로젝트 </a:t>
            </a:r>
            <a:r>
              <a:rPr lang="ko-KR" altLang="en-US" dirty="0" err="1"/>
              <a:t>오션으로</a:t>
            </a:r>
            <a:r>
              <a:rPr lang="ko-KR" altLang="en-US" dirty="0"/>
              <a:t> 시작 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   · </a:t>
            </a:r>
            <a:r>
              <a:rPr lang="ko-KR" altLang="en-US" dirty="0"/>
              <a:t>저작권 문제</a:t>
            </a:r>
            <a:r>
              <a:rPr lang="en-US" altLang="ko-KR" dirty="0"/>
              <a:t>, </a:t>
            </a:r>
            <a:r>
              <a:rPr lang="ko-KR" altLang="en-US" dirty="0"/>
              <a:t>텍스트 전환 기술 등의 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구글 </a:t>
              </a:r>
              <a:r>
                <a:rPr lang="ko-KR" altLang="en-US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엔그램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(Google </a:t>
              </a:r>
              <a:r>
                <a:rPr lang="en-US" altLang="ko-KR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Ngram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)</a:t>
              </a: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423516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텍스트데이터의 활용 </a:t>
            </a:r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endParaRPr lang="ko-KR" altLang="en-US" sz="3000" spc="-1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ko-KR" altLang="en-US" dirty="0"/>
              <a:t>구글 </a:t>
            </a:r>
            <a:r>
              <a:rPr lang="ko-KR" altLang="en-US" dirty="0" err="1"/>
              <a:t>북스의</a:t>
            </a:r>
            <a:r>
              <a:rPr lang="ko-KR" altLang="en-US" dirty="0"/>
              <a:t> 책으로부터 키워드의 빈도를 파악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10200615" cy="892552"/>
            <a:chOff x="397404" y="1800767"/>
            <a:chExt cx="8688539" cy="89255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구글 </a:t>
              </a:r>
              <a:r>
                <a:rPr lang="ko-KR" altLang="en-US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엔그램</a:t>
              </a:r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뷰어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(Google </a:t>
              </a:r>
              <a:r>
                <a:rPr lang="en-US" altLang="ko-KR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Ngram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Viewer </a:t>
              </a:r>
              <a:r>
                <a:rPr lang="en-US" altLang="ko-KR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books.google,com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en-US" altLang="ko-KR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ngram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)</a:t>
              </a: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5F5CD-CF30-45B5-ADBD-7EFFBB07A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21" y="2563319"/>
            <a:ext cx="7295552" cy="401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47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텍스트데이터의 활용 </a:t>
            </a:r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endParaRPr lang="ko-KR" altLang="en-US" sz="3000" spc="-1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9470942" cy="492443"/>
            <a:chOff x="397404" y="1800767"/>
            <a:chExt cx="9470942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925028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구글 </a:t>
              </a:r>
              <a:r>
                <a:rPr lang="ko-KR" altLang="en-US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엔그램</a:t>
              </a:r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뷰어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(Google </a:t>
              </a:r>
              <a:r>
                <a:rPr lang="en-US" altLang="ko-KR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Ngram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Viewer)</a:t>
              </a: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9418E6-FDC8-4A9E-BC2F-062908FC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19" y="2186637"/>
            <a:ext cx="7456236" cy="42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46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텍스트데이터의 활용 </a:t>
            </a:r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endParaRPr lang="ko-KR" altLang="en-US" sz="3000" spc="-1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9618724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구글 </a:t>
              </a:r>
              <a:r>
                <a:rPr lang="ko-KR" altLang="en-US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엔그램</a:t>
              </a:r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뷰어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(Google </a:t>
              </a:r>
              <a:r>
                <a:rPr lang="en-US" altLang="ko-KR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Ngram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Viewer)</a:t>
              </a: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0AE578-2BA7-4DF0-B7C8-D998322A3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22" y="2098972"/>
            <a:ext cx="7885689" cy="440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15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DD5063-EA11-4DA0-B863-D209AE988029}"/>
              </a:ext>
            </a:extLst>
          </p:cNvPr>
          <p:cNvSpPr txBox="1"/>
          <p:nvPr/>
        </p:nvSpPr>
        <p:spPr>
          <a:xfrm>
            <a:off x="4049615" y="471083"/>
            <a:ext cx="3008155" cy="4675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FFC000"/>
              </a:buClr>
            </a:pP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교재 읽기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: 33p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C1745B-827F-4612-AFFE-702D9A2BB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32" y="1831610"/>
            <a:ext cx="11703341" cy="38138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99C1164-879E-4FA5-9DD4-E7434582DB81}"/>
              </a:ext>
            </a:extLst>
          </p:cNvPr>
          <p:cNvSpPr/>
          <p:nvPr/>
        </p:nvSpPr>
        <p:spPr>
          <a:xfrm>
            <a:off x="8599055" y="3343591"/>
            <a:ext cx="175490" cy="230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90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94">
            <a:extLst>
              <a:ext uri="{FF2B5EF4-FFF2-40B4-BE49-F238E27FC236}">
                <a16:creationId xmlns:a16="http://schemas.microsoft.com/office/drawing/2014/main" id="{391685A3-A624-5567-D846-09AE953DD6CD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모서리가 둥근 직사각형 294">
            <a:extLst>
              <a:ext uri="{FF2B5EF4-FFF2-40B4-BE49-F238E27FC236}">
                <a16:creationId xmlns:a16="http://schemas.microsoft.com/office/drawing/2014/main" id="{0F3CED8D-ED90-76EC-24E4-0FBF10E116F2}"/>
              </a:ext>
            </a:extLst>
          </p:cNvPr>
          <p:cNvSpPr/>
          <p:nvPr/>
        </p:nvSpPr>
        <p:spPr bwMode="auto">
          <a:xfrm>
            <a:off x="2064653" y="123741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20A770-582C-3A38-5571-8174E0651D3A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4538B2-B289-64C1-E887-BD07CD18B284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9" name="모서리가 둥근 직사각형 294">
              <a:extLst>
                <a:ext uri="{FF2B5EF4-FFF2-40B4-BE49-F238E27FC236}">
                  <a16:creationId xmlns:a16="http://schemas.microsoft.com/office/drawing/2014/main" id="{33BB9280-6C06-0158-D8AA-F9729F51FC40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0E45EDC1-205B-031E-926B-2DED1D8A9DBB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52C4686-E19B-D1DC-D6B3-BD5FF1E9E334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489AF2-5736-481E-AA6C-93D50C6F25E0}"/>
              </a:ext>
            </a:extLst>
          </p:cNvPr>
          <p:cNvSpPr txBox="1"/>
          <p:nvPr/>
        </p:nvSpPr>
        <p:spPr>
          <a:xfrm>
            <a:off x="2312830" y="143212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B3BC62-0E92-4F1B-8433-505CFA0638DF}"/>
              </a:ext>
            </a:extLst>
          </p:cNvPr>
          <p:cNvSpPr txBox="1"/>
          <p:nvPr/>
        </p:nvSpPr>
        <p:spPr>
          <a:xfrm>
            <a:off x="260897" y="1470595"/>
            <a:ext cx="7913904" cy="4862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altLang="ko-KR" sz="2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빅데이터는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내부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데이터와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외부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데이터로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구성되어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있다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66700" indent="-2667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US" altLang="ko-KR" sz="2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66700" indent="-2667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ko-KR" altLang="en-US" sz="22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데이터의 수집이란 기업 및 정부의 내부 데이터와 외부의 다양한 </a:t>
            </a:r>
            <a:br>
              <a:rPr lang="en-US" altLang="ko-KR" sz="22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22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데이터를 검색하여 수집하고 이를 변환</a:t>
            </a:r>
            <a:r>
              <a:rPr lang="en-US" altLang="ko-KR" sz="22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2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통합하는 것을 의미한다</a:t>
            </a:r>
            <a:r>
              <a:rPr lang="en-US" altLang="ko-KR" sz="22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66700" indent="-2667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ko-KR" altLang="en-US" sz="2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66700" indent="-2667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네이버 또는 구글의 검색 결과를 요약한 검색 데이터를 통해 </a:t>
            </a:r>
            <a:b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사람들 관심의 패턴을 이해할 수 있다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 marL="266700" indent="-2667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ko-KR" altLang="en-US" sz="2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66700" indent="-2667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 </a:t>
            </a:r>
            <a:r>
              <a:rPr lang="en-US" altLang="ko-KR" sz="2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Ngram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Viewer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통해 구글 도서에 있는 </a:t>
            </a:r>
            <a:b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키워드의 시간적 흐름을 살펴볼 수 있다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66700" indent="-2667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marL="271463" indent="-271463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ko-KR" altLang="en-US" sz="22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5168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62DA113-8C29-7CBD-BB13-A7FF0E7C7825}"/>
              </a:ext>
            </a:extLst>
          </p:cNvPr>
          <p:cNvGrpSpPr/>
          <p:nvPr/>
        </p:nvGrpSpPr>
        <p:grpSpPr>
          <a:xfrm>
            <a:off x="2417328" y="1868556"/>
            <a:ext cx="2750820" cy="543838"/>
            <a:chOff x="1926997" y="3412435"/>
            <a:chExt cx="2750820" cy="54383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90D985E-8F17-19FB-2163-5C2D03283703}"/>
                </a:ext>
              </a:extLst>
            </p:cNvPr>
            <p:cNvGrpSpPr/>
            <p:nvPr/>
          </p:nvGrpSpPr>
          <p:grpSpPr>
            <a:xfrm>
              <a:off x="1926997" y="3412435"/>
              <a:ext cx="2750820" cy="543838"/>
              <a:chOff x="792480" y="1940282"/>
              <a:chExt cx="2750820" cy="543838"/>
            </a:xfrm>
          </p:grpSpPr>
          <p:sp>
            <p:nvSpPr>
              <p:cNvPr id="10" name="직각 삼각형 9">
                <a:extLst>
                  <a:ext uri="{FF2B5EF4-FFF2-40B4-BE49-F238E27FC236}">
                    <a16:creationId xmlns:a16="http://schemas.microsoft.com/office/drawing/2014/main" id="{79A7CCE0-92E2-44EE-ABFF-655650E7BF29}"/>
                  </a:ext>
                </a:extLst>
              </p:cNvPr>
              <p:cNvSpPr/>
              <p:nvPr/>
            </p:nvSpPr>
            <p:spPr>
              <a:xfrm>
                <a:off x="2819400" y="2186940"/>
                <a:ext cx="723900" cy="297180"/>
              </a:xfrm>
              <a:prstGeom prst="rtTriangle">
                <a:avLst/>
              </a:prstGeom>
              <a:solidFill>
                <a:srgbClr val="4B89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79F3101-FF0D-FBC9-CAEB-91C23AE4EC58}"/>
                  </a:ext>
                </a:extLst>
              </p:cNvPr>
              <p:cNvSpPr/>
              <p:nvPr/>
            </p:nvSpPr>
            <p:spPr>
              <a:xfrm>
                <a:off x="792480" y="1940282"/>
                <a:ext cx="2468880" cy="543838"/>
              </a:xfrm>
              <a:prstGeom prst="rect">
                <a:avLst/>
              </a:prstGeom>
              <a:solidFill>
                <a:srgbClr val="2F5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D6E911-3309-D2B0-1DEB-374CF3D2525C}"/>
                </a:ext>
              </a:extLst>
            </p:cNvPr>
            <p:cNvSpPr txBox="1"/>
            <p:nvPr/>
          </p:nvSpPr>
          <p:spPr>
            <a:xfrm>
              <a:off x="2122111" y="3450143"/>
              <a:ext cx="20111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spc="-15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다음시간 안내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55CA63-7739-8FD8-8DF6-91CD70E6B1DB}"/>
              </a:ext>
            </a:extLst>
          </p:cNvPr>
          <p:cNvSpPr/>
          <p:nvPr/>
        </p:nvSpPr>
        <p:spPr>
          <a:xfrm>
            <a:off x="0" y="1714500"/>
            <a:ext cx="2186940" cy="746760"/>
          </a:xfrm>
          <a:prstGeom prst="rect">
            <a:avLst/>
          </a:prstGeom>
          <a:solidFill>
            <a:srgbClr val="FBF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F534F-35C2-176C-F78F-42F4CDA74182}"/>
              </a:ext>
            </a:extLst>
          </p:cNvPr>
          <p:cNvSpPr txBox="1"/>
          <p:nvPr/>
        </p:nvSpPr>
        <p:spPr>
          <a:xfrm>
            <a:off x="614187" y="1401096"/>
            <a:ext cx="12346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spc="-300" dirty="0">
                <a:solidFill>
                  <a:srgbClr val="C35E4C"/>
                </a:solidFill>
                <a:latin typeface="카페24 단정해" pitchFamily="2" charset="-127"/>
                <a:ea typeface="카페24 단정해" pitchFamily="2" charset="-127"/>
              </a:rPr>
              <a:t>04</a:t>
            </a:r>
            <a:endParaRPr lang="ko-KR" altLang="en-US" sz="8000" spc="-300" dirty="0">
              <a:solidFill>
                <a:srgbClr val="C35E4C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624B8-3496-056A-B998-2F72B96E6DE0}"/>
              </a:ext>
            </a:extLst>
          </p:cNvPr>
          <p:cNvSpPr txBox="1"/>
          <p:nvPr/>
        </p:nvSpPr>
        <p:spPr>
          <a:xfrm>
            <a:off x="1331582" y="2670210"/>
            <a:ext cx="326724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300" dirty="0">
                <a:solidFill>
                  <a:srgbClr val="65381F"/>
                </a:solidFill>
                <a:latin typeface="카페24 당당해" pitchFamily="2" charset="-127"/>
                <a:ea typeface="카페24 당당해" pitchFamily="2" charset="-127"/>
              </a:rPr>
              <a:t>빅데이터의 </a:t>
            </a:r>
            <a:endParaRPr lang="en-US" altLang="ko-KR" sz="5000" spc="-300" dirty="0">
              <a:solidFill>
                <a:srgbClr val="65381F"/>
              </a:solidFill>
              <a:latin typeface="카페24 당당해" pitchFamily="2" charset="-127"/>
              <a:ea typeface="카페24 당당해" pitchFamily="2" charset="-127"/>
            </a:endParaRPr>
          </a:p>
          <a:p>
            <a:r>
              <a:rPr lang="ko-KR" altLang="en-US" sz="5000" spc="-300" dirty="0">
                <a:solidFill>
                  <a:srgbClr val="65381F"/>
                </a:solidFill>
                <a:latin typeface="카페24 당당해" pitchFamily="2" charset="-127"/>
                <a:ea typeface="카페24 당당해" pitchFamily="2" charset="-127"/>
              </a:rPr>
              <a:t>수집과 활용 </a:t>
            </a:r>
            <a:r>
              <a:rPr lang="en-US" altLang="ko-KR" sz="5000" spc="-300" dirty="0">
                <a:solidFill>
                  <a:srgbClr val="65381F"/>
                </a:solidFill>
                <a:latin typeface="카페24 당당해" pitchFamily="2" charset="-127"/>
                <a:ea typeface="카페24 당당해" pitchFamily="2" charset="-127"/>
              </a:rPr>
              <a:t>2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8C41E0-3F53-0465-6E46-EFD21D3B1019}"/>
              </a:ext>
            </a:extLst>
          </p:cNvPr>
          <p:cNvGrpSpPr/>
          <p:nvPr/>
        </p:nvGrpSpPr>
        <p:grpSpPr>
          <a:xfrm>
            <a:off x="1671379" y="1328640"/>
            <a:ext cx="473658" cy="473658"/>
            <a:chOff x="1552108" y="2673734"/>
            <a:chExt cx="473658" cy="473658"/>
          </a:xfrm>
        </p:grpSpPr>
        <p:sp>
          <p:nvSpPr>
            <p:cNvPr id="5" name="순서도: 연결자 4">
              <a:extLst>
                <a:ext uri="{FF2B5EF4-FFF2-40B4-BE49-F238E27FC236}">
                  <a16:creationId xmlns:a16="http://schemas.microsoft.com/office/drawing/2014/main" id="{CFEB3739-8A09-9EEC-58CD-B1D940D40BC0}"/>
                </a:ext>
              </a:extLst>
            </p:cNvPr>
            <p:cNvSpPr/>
            <p:nvPr/>
          </p:nvSpPr>
          <p:spPr>
            <a:xfrm>
              <a:off x="1552108" y="2673734"/>
              <a:ext cx="473658" cy="473658"/>
            </a:xfrm>
            <a:prstGeom prst="flowChartConnector">
              <a:avLst/>
            </a:prstGeom>
            <a:solidFill>
              <a:srgbClr val="F2B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4F74F2-39E2-E402-58B4-5A2EAA00E9EC}"/>
                </a:ext>
              </a:extLst>
            </p:cNvPr>
            <p:cNvSpPr txBox="1"/>
            <p:nvPr/>
          </p:nvSpPr>
          <p:spPr>
            <a:xfrm>
              <a:off x="1581604" y="2712099"/>
              <a:ext cx="3882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1D44D7-BEF2-D768-C867-8A1F552DE2B4}"/>
              </a:ext>
            </a:extLst>
          </p:cNvPr>
          <p:cNvGrpSpPr/>
          <p:nvPr/>
        </p:nvGrpSpPr>
        <p:grpSpPr>
          <a:xfrm>
            <a:off x="627047" y="2517968"/>
            <a:ext cx="4653944" cy="1801134"/>
            <a:chOff x="627047" y="2517968"/>
            <a:chExt cx="4653944" cy="1801134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419DECA-6B86-A863-25A6-7BE9F07EA837}"/>
                </a:ext>
              </a:extLst>
            </p:cNvPr>
            <p:cNvCxnSpPr>
              <a:cxnSpLocks/>
            </p:cNvCxnSpPr>
            <p:nvPr/>
          </p:nvCxnSpPr>
          <p:spPr>
            <a:xfrm>
              <a:off x="642581" y="2517968"/>
              <a:ext cx="4552271" cy="0"/>
            </a:xfrm>
            <a:prstGeom prst="line">
              <a:avLst/>
            </a:prstGeom>
            <a:ln w="19050">
              <a:solidFill>
                <a:srgbClr val="518A7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3C529CA-555E-06DB-B665-85299F234DBA}"/>
                </a:ext>
              </a:extLst>
            </p:cNvPr>
            <p:cNvCxnSpPr>
              <a:cxnSpLocks/>
            </p:cNvCxnSpPr>
            <p:nvPr/>
          </p:nvCxnSpPr>
          <p:spPr>
            <a:xfrm>
              <a:off x="627047" y="4319102"/>
              <a:ext cx="4653944" cy="0"/>
            </a:xfrm>
            <a:prstGeom prst="line">
              <a:avLst/>
            </a:prstGeom>
            <a:ln w="19050">
              <a:solidFill>
                <a:srgbClr val="518A7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1353C3-5CDE-C9EB-4D0C-5689087A1FCD}"/>
              </a:ext>
            </a:extLst>
          </p:cNvPr>
          <p:cNvSpPr txBox="1"/>
          <p:nvPr/>
        </p:nvSpPr>
        <p:spPr>
          <a:xfrm>
            <a:off x="2810890" y="4365342"/>
            <a:ext cx="29946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spc="-150" dirty="0">
                <a:solidFill>
                  <a:srgbClr val="CF836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수고하셨습니다</a:t>
            </a:r>
            <a:r>
              <a:rPr lang="en-US" altLang="ko-KR" sz="3000" spc="-150" dirty="0">
                <a:solidFill>
                  <a:srgbClr val="CF836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sz="3000" spc="-150" dirty="0">
              <a:solidFill>
                <a:srgbClr val="CF836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25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14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빅데이터의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376513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ko-KR" altLang="en-US" spc="-150" dirty="0">
                <a:solidFill>
                  <a:schemeClr val="tx1"/>
                </a:solidFill>
              </a:rPr>
              <a:t>외부 데이터</a:t>
            </a:r>
            <a:endParaRPr lang="en-US" altLang="ko-KR" spc="-150" dirty="0">
              <a:solidFill>
                <a:schemeClr val="tx1"/>
              </a:solidFill>
            </a:endParaRP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chemeClr val="tx1"/>
                </a:solidFill>
              </a:rPr>
              <a:t>   -  </a:t>
            </a:r>
            <a:r>
              <a:rPr lang="ko-KR" altLang="en-US" spc="-150" dirty="0">
                <a:solidFill>
                  <a:schemeClr val="tx1"/>
                </a:solidFill>
              </a:rPr>
              <a:t>웹페이지</a:t>
            </a:r>
            <a:r>
              <a:rPr lang="en-US" altLang="ko-KR" spc="-150" dirty="0">
                <a:solidFill>
                  <a:schemeClr val="tx1"/>
                </a:solidFill>
              </a:rPr>
              <a:t>, </a:t>
            </a:r>
            <a:r>
              <a:rPr lang="ko-KR" altLang="en-US" spc="-150" dirty="0">
                <a:solidFill>
                  <a:schemeClr val="tx1"/>
                </a:solidFill>
              </a:rPr>
              <a:t>정부 및 기업의 공개 데이터</a:t>
            </a:r>
            <a:r>
              <a:rPr lang="en-US" altLang="ko-KR" spc="-150" dirty="0">
                <a:solidFill>
                  <a:schemeClr val="tx1"/>
                </a:solidFill>
              </a:rPr>
              <a:t>, SNS </a:t>
            </a:r>
            <a:r>
              <a:rPr lang="ko-KR" altLang="en-US" spc="-150" dirty="0">
                <a:solidFill>
                  <a:schemeClr val="tx1"/>
                </a:solidFill>
              </a:rPr>
              <a:t>데이터 등</a:t>
            </a:r>
            <a:endParaRPr lang="en-US" altLang="ko-KR" spc="-150" dirty="0">
              <a:solidFill>
                <a:schemeClr val="tx1"/>
              </a:solidFill>
            </a:endParaRP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chemeClr val="tx1"/>
                </a:solidFill>
              </a:rPr>
              <a:t>   -  </a:t>
            </a:r>
            <a:r>
              <a:rPr lang="ko-KR" altLang="en-US" spc="-150" dirty="0">
                <a:solidFill>
                  <a:schemeClr val="tx1"/>
                </a:solidFill>
              </a:rPr>
              <a:t>대부분 반정형</a:t>
            </a:r>
            <a:r>
              <a:rPr lang="en-US" altLang="ko-KR" spc="-150" dirty="0">
                <a:solidFill>
                  <a:schemeClr val="tx1"/>
                </a:solidFill>
              </a:rPr>
              <a:t>, </a:t>
            </a:r>
            <a:r>
              <a:rPr lang="ko-KR" altLang="en-US" spc="-150" dirty="0">
                <a:solidFill>
                  <a:schemeClr val="tx1"/>
                </a:solidFill>
              </a:rPr>
              <a:t>비정형 데이터</a:t>
            </a:r>
            <a:endParaRPr lang="en-US" altLang="ko-KR" spc="-150" dirty="0">
              <a:solidFill>
                <a:schemeClr val="tx1"/>
              </a:solidFill>
            </a:endParaRPr>
          </a:p>
          <a:p>
            <a:pPr marL="0" indent="0">
              <a:buClr>
                <a:srgbClr val="9FAD64"/>
              </a:buClr>
              <a:buNone/>
            </a:pPr>
            <a:endParaRPr lang="en-US" altLang="ko-KR" spc="-150" dirty="0">
              <a:solidFill>
                <a:schemeClr val="tx1"/>
              </a:solidFill>
            </a:endParaRPr>
          </a:p>
          <a:p>
            <a:pPr>
              <a:buClr>
                <a:srgbClr val="9FAD64"/>
              </a:buClr>
            </a:pPr>
            <a:r>
              <a:rPr lang="ko-KR" altLang="en-US" spc="-150" dirty="0">
                <a:solidFill>
                  <a:schemeClr val="tx1"/>
                </a:solidFill>
              </a:rPr>
              <a:t>외부 데이터 수집  </a:t>
            </a:r>
            <a:endParaRPr lang="en-US" altLang="ko-KR" spc="-150" dirty="0">
              <a:solidFill>
                <a:schemeClr val="tx1"/>
              </a:solidFill>
            </a:endParaRP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chemeClr val="tx1"/>
                </a:solidFill>
              </a:rPr>
              <a:t>   -  </a:t>
            </a:r>
            <a:r>
              <a:rPr lang="ko-KR" altLang="en-US" spc="-150" dirty="0">
                <a:solidFill>
                  <a:schemeClr val="tx1"/>
                </a:solidFill>
              </a:rPr>
              <a:t>데이터 베이스</a:t>
            </a:r>
            <a:endParaRPr lang="en-US" altLang="ko-KR" spc="-150" dirty="0">
              <a:solidFill>
                <a:schemeClr val="tx1"/>
              </a:solidFill>
            </a:endParaRP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chemeClr val="tx1"/>
                </a:solidFill>
              </a:rPr>
              <a:t>   -  </a:t>
            </a:r>
            <a:r>
              <a:rPr lang="ko-KR" altLang="en-US" spc="-150" dirty="0">
                <a:solidFill>
                  <a:schemeClr val="tx1"/>
                </a:solidFill>
              </a:rPr>
              <a:t>공개 </a:t>
            </a:r>
            <a:r>
              <a:rPr lang="en-US" altLang="ko-KR" spc="-150" dirty="0">
                <a:solidFill>
                  <a:schemeClr val="tx1"/>
                </a:solidFill>
              </a:rPr>
              <a:t>API</a:t>
            </a:r>
            <a:r>
              <a:rPr lang="en-US" altLang="ko-KR" dirty="0"/>
              <a:t>(Application Programming Interface)</a:t>
            </a:r>
            <a:endParaRPr lang="en-US" altLang="ko-KR" spc="-150" dirty="0">
              <a:solidFill>
                <a:schemeClr val="tx1"/>
              </a:solidFill>
            </a:endParaRP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chemeClr val="tx1"/>
                </a:solidFill>
              </a:rPr>
              <a:t>   -  </a:t>
            </a:r>
            <a:r>
              <a:rPr lang="ko-KR" altLang="en-US" spc="-150" dirty="0">
                <a:solidFill>
                  <a:schemeClr val="tx1"/>
                </a:solidFill>
              </a:rPr>
              <a:t>웹</a:t>
            </a:r>
            <a:r>
              <a:rPr lang="en-US" altLang="ko-KR" spc="-150" dirty="0">
                <a:solidFill>
                  <a:schemeClr val="tx1"/>
                </a:solidFill>
              </a:rPr>
              <a:t> </a:t>
            </a:r>
            <a:r>
              <a:rPr lang="ko-KR" altLang="en-US" spc="-150" dirty="0" err="1">
                <a:solidFill>
                  <a:schemeClr val="tx1"/>
                </a:solidFill>
              </a:rPr>
              <a:t>크롤링</a:t>
            </a:r>
            <a:r>
              <a:rPr lang="en-US" altLang="ko-KR" dirty="0"/>
              <a:t>(web crawling)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빅데이터의 수집 원천 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내부 데이터와 외부 데이터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69613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빅데이터의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9335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ko-KR" altLang="en-US" dirty="0"/>
              <a:t>다양한 원천의 데이터를 수집</a:t>
            </a:r>
            <a:r>
              <a:rPr lang="en-US" altLang="ko-KR" dirty="0"/>
              <a:t>,</a:t>
            </a:r>
            <a:r>
              <a:rPr lang="ko-KR" altLang="en-US" dirty="0"/>
              <a:t> 변환</a:t>
            </a:r>
            <a:r>
              <a:rPr lang="en-US" altLang="ko-KR" dirty="0"/>
              <a:t>,</a:t>
            </a:r>
            <a:r>
              <a:rPr lang="ko-KR" altLang="en-US" dirty="0"/>
              <a:t> 통합하는 것</a:t>
            </a:r>
            <a:endParaRPr lang="en-US" altLang="ko-KR" dirty="0"/>
          </a:p>
          <a:p>
            <a:pPr>
              <a:buClr>
                <a:srgbClr val="9FAD64"/>
              </a:buClr>
            </a:pPr>
            <a:r>
              <a:rPr lang="ko-KR" altLang="en-US" dirty="0"/>
              <a:t>반정형</a:t>
            </a:r>
            <a:r>
              <a:rPr lang="en-US" altLang="ko-KR" dirty="0"/>
              <a:t>(</a:t>
            </a:r>
            <a:r>
              <a:rPr lang="ko-KR" altLang="en-US" dirty="0"/>
              <a:t>비정형</a:t>
            </a:r>
            <a:r>
              <a:rPr lang="en-US" altLang="ko-KR" dirty="0"/>
              <a:t>)</a:t>
            </a:r>
            <a:r>
              <a:rPr lang="ko-KR" altLang="en-US" dirty="0"/>
              <a:t> 데이터를 정형 데이터로 변환하는 과정 포함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빅데이터의 수집 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검색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수집</a:t>
              </a:r>
              <a:r>
                <a:rPr lang="en-US" altLang="ko-KR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변환의 연속과정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21260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빅데이터의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91872" y="2080766"/>
            <a:ext cx="8478262" cy="9335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 </a:t>
            </a:r>
            <a:r>
              <a:rPr lang="ko-KR" altLang="en-US" dirty="0"/>
              <a:t>통계청의 </a:t>
            </a:r>
            <a:r>
              <a:rPr lang="en-US" altLang="ko-KR" dirty="0"/>
              <a:t>KOSIS(Korean Statistical Information Service, </a:t>
            </a: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    www.kosis.kr)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외부 데이터  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63C7380-04AF-4082-849F-FF516243F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" t="2191" r="2003" b="6168"/>
          <a:stretch/>
        </p:blipFill>
        <p:spPr>
          <a:xfrm>
            <a:off x="870856" y="2913429"/>
            <a:ext cx="6525372" cy="3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88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빅데이터의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91872" y="2080766"/>
            <a:ext cx="8478262" cy="9335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 </a:t>
            </a:r>
            <a:r>
              <a:rPr lang="ko-KR" altLang="en-US" dirty="0"/>
              <a:t>통계청의 </a:t>
            </a:r>
            <a:r>
              <a:rPr lang="en-US" altLang="ko-KR" dirty="0"/>
              <a:t>KOSIS(Korean Statistical Information Service, </a:t>
            </a: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    www.kosis.kr)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외부 데이터  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5B6C4A-C48C-455B-93CE-1202E126D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16" y="3115562"/>
            <a:ext cx="7101327" cy="361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92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빅데이터의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91872" y="2080766"/>
            <a:ext cx="8478262" cy="9335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 </a:t>
            </a:r>
            <a:r>
              <a:rPr lang="ko-KR" altLang="en-US" dirty="0"/>
              <a:t>통계청의 </a:t>
            </a:r>
            <a:r>
              <a:rPr lang="en-US" altLang="ko-KR" dirty="0"/>
              <a:t>KOSIS(Korean Statistical Information Service, </a:t>
            </a: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    www.kosis.kr)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외부 데이터  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590B6EC-48BB-4E59-BB3B-424383642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114" y="3014355"/>
            <a:ext cx="7267256" cy="371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73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6757</TotalTime>
  <Words>1587</Words>
  <Application>Microsoft Office PowerPoint</Application>
  <PresentationFormat>와이드스크린</PresentationFormat>
  <Paragraphs>318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63" baseType="lpstr">
      <vt:lpstr>YDVYMjO</vt:lpstr>
      <vt:lpstr>나눔스퀘어 Bold</vt:lpstr>
      <vt:lpstr>나눔스퀘어_ac Bold</vt:lpstr>
      <vt:lpstr>넥슨Lv1고딕 Bold</vt:lpstr>
      <vt:lpstr>맑은 고딕</vt:lpstr>
      <vt:lpstr>배달의민족 도현</vt:lpstr>
      <vt:lpstr>에스코어 드림 4 Regular</vt:lpstr>
      <vt:lpstr>에스코어 드림 5 Medium</vt:lpstr>
      <vt:lpstr>이사만루체 Light</vt:lpstr>
      <vt:lpstr>이사만루체 Medium</vt:lpstr>
      <vt:lpstr>카페24 단정해</vt:lpstr>
      <vt:lpstr>카페24 당당해</vt:lpstr>
      <vt:lpstr>티웨이_항공</vt:lpstr>
      <vt:lpstr>Arial</vt:lpstr>
      <vt:lpstr>Garamond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최성실</dc:creator>
  <cp:lastModifiedBy>Bang  Tae-Seok</cp:lastModifiedBy>
  <cp:revision>268</cp:revision>
  <cp:lastPrinted>2022-07-15T00:59:25Z</cp:lastPrinted>
  <dcterms:created xsi:type="dcterms:W3CDTF">2022-06-12T05:55:51Z</dcterms:created>
  <dcterms:modified xsi:type="dcterms:W3CDTF">2022-08-08T01:50:05Z</dcterms:modified>
</cp:coreProperties>
</file>